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7"/>
  </p:notesMasterIdLst>
  <p:sldIdLst>
    <p:sldId id="256" r:id="rId2"/>
    <p:sldId id="257" r:id="rId3"/>
    <p:sldId id="302" r:id="rId4"/>
    <p:sldId id="303" r:id="rId5"/>
    <p:sldId id="304" r:id="rId6"/>
    <p:sldId id="305" r:id="rId7"/>
    <p:sldId id="306" r:id="rId8"/>
    <p:sldId id="307" r:id="rId9"/>
    <p:sldId id="301" r:id="rId10"/>
    <p:sldId id="25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2" r:id="rId25"/>
    <p:sldId id="299" r:id="rId26"/>
    <p:sldId id="287" r:id="rId27"/>
    <p:sldId id="286" r:id="rId28"/>
    <p:sldId id="285" r:id="rId29"/>
    <p:sldId id="290" r:id="rId30"/>
    <p:sldId id="300" r:id="rId31"/>
    <p:sldId id="289" r:id="rId32"/>
    <p:sldId id="295" r:id="rId33"/>
    <p:sldId id="296" r:id="rId34"/>
    <p:sldId id="297" r:id="rId35"/>
    <p:sldId id="298" r:id="rId36"/>
  </p:sldIdLst>
  <p:sldSz cx="9144000" cy="6858000" type="screen4x3"/>
  <p:notesSz cx="6781800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3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AFDE10-B057-4073-A551-684EE9F795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2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9FA1-61FC-4C2F-99AE-03A4A272CB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736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6C82-E288-49C4-B5EB-21DF4620BC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AFC4-FA0E-4A2E-8B42-41721765A1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80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E550-47E0-4263-94F7-3085B80921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18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04B-509C-4FDA-BFA2-FD8E984329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769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20ED-B299-49C9-9799-4EFDD04EC8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01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9FEB-8D43-4585-AE1A-394F6C7898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43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66A9-F6BB-479A-A37E-939744A90C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986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FA1-5FD4-4939-90B4-629188555E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65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EE0-439A-4347-9D2E-3C1C8A1706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796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53B2-16C0-41D3-A5F0-BC1FE46CF8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91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D5A0B7-BBAE-4C25-96B2-04AD5F132A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hu/council-eu/decision-making/ordinary-legislative-procedur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BUMyjwCMzSI&amp;t=25s" TargetMode="External"/><Relationship Id="rId4" Type="http://schemas.openxmlformats.org/officeDocument/2006/relationships/hyperlink" Target="https://www.europarl.europa.eu/external/html/legislativeprocedure/default_hu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hu/2500565-A-rendes-jogalkotasi-eljaras-kezikonyv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hu/2500565-A-rendes-jogalkotasi-eljaras-kezikonyv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hu/2500565-A-rendes-jogalkotasi-eljaras-kezikonyve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S04uu_mbao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6xZM7Wfux_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citizens-initiative/home_h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8C0Kq7ioOp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01700" y="23463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687260" y="2346325"/>
            <a:ext cx="7772400" cy="1470025"/>
          </a:xfrm>
        </p:spPr>
        <p:txBody>
          <a:bodyPr/>
          <a:lstStyle/>
          <a:p>
            <a:r>
              <a:rPr lang="hu-HU" b="1" dirty="0"/>
              <a:t>Jogalkotás, döntéshozatal az Európai Unióban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79712" y="422108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dr.  Mernyei Ákos</a:t>
            </a:r>
          </a:p>
          <a:p>
            <a:pPr algn="ctr"/>
            <a:r>
              <a:rPr lang="hu-HU" dirty="0" err="1"/>
              <a:t>akos.mernyei</a:t>
            </a:r>
            <a:r>
              <a:rPr lang="hu-HU" dirty="0"/>
              <a:t>@</a:t>
            </a:r>
            <a:r>
              <a:rPr lang="hu-HU" dirty="0" err="1"/>
              <a:t>me.gov.hu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 algn="just">
              <a:buNone/>
            </a:pPr>
            <a:endParaRPr lang="hu-HU" sz="2400" dirty="0" smtClean="0"/>
          </a:p>
          <a:p>
            <a:pPr marL="0" indent="0" algn="just">
              <a:buNone/>
            </a:pPr>
            <a:r>
              <a:rPr lang="hu-HU" sz="2400" dirty="0" smtClean="0"/>
              <a:t>A </a:t>
            </a:r>
            <a:r>
              <a:rPr lang="hu-HU" sz="2400" b="1" dirty="0"/>
              <a:t>nemzeti parlamentek a kibocsátó intézményt a tervezet felülvizsgálatára kötelezhetik</a:t>
            </a:r>
            <a:r>
              <a:rPr lang="hu-HU" sz="2400" dirty="0"/>
              <a:t>, amennyiben a számukra megállapított szavazatok alapján legalább egyharmaduk megállapítja </a:t>
            </a:r>
            <a:r>
              <a:rPr lang="hu-HU" sz="2400" b="1" dirty="0"/>
              <a:t>a szubszidiaritás elvének sérelmét</a:t>
            </a:r>
            <a:r>
              <a:rPr lang="hu-HU" sz="2400" dirty="0"/>
              <a:t>. Ezt </a:t>
            </a:r>
            <a:r>
              <a:rPr lang="hu-HU" sz="2400" b="1" dirty="0"/>
              <a:t>nevezzük sárga lapos eljárásnak</a:t>
            </a:r>
            <a:r>
              <a:rPr lang="hu-HU" sz="2400" dirty="0"/>
              <a:t>.</a:t>
            </a:r>
          </a:p>
          <a:p>
            <a:pPr marL="0" indent="0" algn="just">
              <a:buNone/>
            </a:pPr>
            <a:endParaRPr lang="hu-HU" sz="2400" b="1" dirty="0" smtClean="0"/>
          </a:p>
          <a:p>
            <a:pPr marL="0" indent="0" algn="just">
              <a:buNone/>
            </a:pPr>
            <a:r>
              <a:rPr lang="hu-HU" sz="2400" b="1" dirty="0" smtClean="0"/>
              <a:t>A </a:t>
            </a:r>
            <a:r>
              <a:rPr lang="hu-HU" sz="2400" b="1" dirty="0"/>
              <a:t>narancssárga lapos eljárás </a:t>
            </a:r>
            <a:r>
              <a:rPr lang="hu-HU" sz="2400" dirty="0"/>
              <a:t>akkor aktiválódik, amikor a </a:t>
            </a:r>
            <a:r>
              <a:rPr lang="hu-HU" sz="2400" b="1" dirty="0"/>
              <a:t>tagállami parlamentek </a:t>
            </a:r>
            <a:r>
              <a:rPr lang="hu-HU" sz="2400" b="1" dirty="0" smtClean="0"/>
              <a:t>többsége állapítja </a:t>
            </a:r>
            <a:r>
              <a:rPr lang="hu-HU" sz="2400" b="1" dirty="0"/>
              <a:t>meg a szubszidiaritás elvének sérelmét ugyanazon javaslat esetében</a:t>
            </a:r>
            <a:r>
              <a:rPr lang="hu-HU" sz="2400" dirty="0"/>
              <a:t>.</a:t>
            </a:r>
          </a:p>
          <a:p>
            <a:pPr algn="just"/>
            <a:endParaRPr lang="hu-HU" sz="1800" dirty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261118" y="188640"/>
            <a:ext cx="4752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+mj-lt"/>
              </a:rPr>
              <a:t>Jogalkotás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04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499992" y="1600200"/>
            <a:ext cx="4320480" cy="4637112"/>
          </a:xfrm>
        </p:spPr>
        <p:txBody>
          <a:bodyPr/>
          <a:lstStyle/>
          <a:p>
            <a:pPr marL="0" indent="0" algn="just">
              <a:buNone/>
            </a:pPr>
            <a:r>
              <a:rPr lang="hu-HU" sz="1800" dirty="0"/>
              <a:t>A rendes jogalkotási eljárás </a:t>
            </a:r>
            <a:r>
              <a:rPr lang="hu-HU" sz="1800" dirty="0" smtClean="0"/>
              <a:t>során a </a:t>
            </a:r>
            <a:r>
              <a:rPr lang="hu-HU" sz="1800" b="1" dirty="0"/>
              <a:t>jogalkotás kezdeményezője és a javaslat előterjesztője a Bizottság</a:t>
            </a:r>
            <a:r>
              <a:rPr lang="hu-HU" sz="1800" dirty="0"/>
              <a:t>, </a:t>
            </a:r>
            <a:r>
              <a:rPr lang="hu-HU" sz="1800" dirty="0" smtClean="0"/>
              <a:t>aki a javaslatát megküldi </a:t>
            </a:r>
            <a:r>
              <a:rPr lang="hu-HU" sz="1800" dirty="0"/>
              <a:t>az </a:t>
            </a:r>
            <a:r>
              <a:rPr lang="hu-HU" sz="1800" b="1" dirty="0"/>
              <a:t>Európai Parlamentnek, a Tanácsnak, valamint a tagállamok nemzeti parlamentjeinek</a:t>
            </a:r>
            <a:r>
              <a:rPr lang="hu-HU" sz="1800" dirty="0"/>
              <a:t>.</a:t>
            </a:r>
          </a:p>
          <a:p>
            <a:pPr algn="just"/>
            <a:endParaRPr lang="hu-HU" sz="1800" dirty="0"/>
          </a:p>
          <a:p>
            <a:pPr marL="0" indent="0" algn="just">
              <a:buNone/>
            </a:pPr>
            <a:r>
              <a:rPr lang="hu-HU" sz="1800" dirty="0"/>
              <a:t>A rendes jogalkotási </a:t>
            </a:r>
            <a:r>
              <a:rPr lang="hu-HU" sz="1800" dirty="0" smtClean="0"/>
              <a:t>eljárás </a:t>
            </a:r>
            <a:r>
              <a:rPr lang="hu-HU" sz="1800" b="1" dirty="0" smtClean="0"/>
              <a:t>háromolvasatos eljárás</a:t>
            </a:r>
            <a:r>
              <a:rPr lang="hu-HU" sz="1800" dirty="0" smtClean="0"/>
              <a:t>. Ez azt </a:t>
            </a:r>
            <a:r>
              <a:rPr lang="hu-HU" sz="1800" dirty="0"/>
              <a:t>jelenti, hogy az </a:t>
            </a:r>
            <a:r>
              <a:rPr lang="hu-HU" sz="1800" b="1" dirty="0"/>
              <a:t>Európai Parlament és a Tanács legfeljebb háromszor foglalkozik az adott </a:t>
            </a:r>
            <a:r>
              <a:rPr lang="hu-HU" sz="1800" b="1" dirty="0" smtClean="0"/>
              <a:t>aktussal. </a:t>
            </a:r>
            <a:r>
              <a:rPr lang="hu-HU" sz="1800" dirty="0" smtClean="0"/>
              <a:t>A javaslatot </a:t>
            </a:r>
            <a:r>
              <a:rPr lang="hu-HU" sz="1800" b="1" dirty="0" smtClean="0"/>
              <a:t>bármelyik </a:t>
            </a:r>
            <a:r>
              <a:rPr lang="hu-HU" sz="1800" b="1" dirty="0"/>
              <a:t>olvasat során elfogadhatják</a:t>
            </a:r>
            <a:r>
              <a:rPr lang="hu-HU" sz="1800" dirty="0"/>
              <a:t>, amennyiben egyetértenek azzal.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123728" y="476672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Rendes jogalkotási eljárás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24027"/>
            <a:ext cx="3672408" cy="206573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6806" y="3573016"/>
            <a:ext cx="4288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További információkért klikk:</a:t>
            </a:r>
            <a:r>
              <a:rPr lang="hu-HU" dirty="0">
                <a:hlinkClick r:id="rId3"/>
              </a:rPr>
              <a:t> </a:t>
            </a:r>
            <a:r>
              <a:rPr lang="hu-HU" dirty="0" smtClean="0">
                <a:hlinkClick r:id="rId3"/>
              </a:rPr>
              <a:t>LINK</a:t>
            </a:r>
            <a:r>
              <a:rPr lang="hu-HU" dirty="0" smtClean="0"/>
              <a:t>; </a:t>
            </a:r>
            <a:r>
              <a:rPr lang="hu-HU" dirty="0" err="1" smtClean="0">
                <a:hlinkClick r:id="rId4"/>
              </a:rPr>
              <a:t>LINK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22974" y="6211669"/>
            <a:ext cx="413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További információkért klikk: </a:t>
            </a:r>
            <a:r>
              <a:rPr lang="hu-HU" dirty="0">
                <a:hlinkClick r:id="rId5"/>
              </a:rPr>
              <a:t>LINK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5" y="4080082"/>
            <a:ext cx="3779912" cy="21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1472010"/>
            <a:ext cx="8424936" cy="4909318"/>
          </a:xfrm>
        </p:spPr>
        <p:txBody>
          <a:bodyPr/>
          <a:lstStyle/>
          <a:p>
            <a:pPr marL="0" indent="0" algn="just">
              <a:buNone/>
            </a:pPr>
            <a:r>
              <a:rPr lang="hu-HU" sz="1900" b="1" dirty="0"/>
              <a:t>A Bizottság </a:t>
            </a:r>
            <a:r>
              <a:rPr lang="hu-HU" sz="1900" b="1" dirty="0" smtClean="0"/>
              <a:t>megküldi </a:t>
            </a:r>
            <a:r>
              <a:rPr lang="hu-HU" sz="1900" b="1" dirty="0"/>
              <a:t>a jogalkotási javaslatot az Európai </a:t>
            </a:r>
            <a:r>
              <a:rPr lang="hu-HU" sz="1900" b="1" dirty="0" smtClean="0"/>
              <a:t>Parlamentnek </a:t>
            </a:r>
            <a:r>
              <a:rPr lang="hu-HU" sz="1900" b="1" dirty="0"/>
              <a:t>és </a:t>
            </a:r>
            <a:r>
              <a:rPr lang="hu-HU" sz="1900" b="1" dirty="0" smtClean="0"/>
              <a:t>Tanácsnak</a:t>
            </a:r>
            <a:r>
              <a:rPr lang="hu-HU" sz="1900" dirty="0" smtClean="0"/>
              <a:t>.</a:t>
            </a:r>
            <a:r>
              <a:rPr lang="hu-HU" sz="1900" b="1" dirty="0" smtClean="0"/>
              <a:t> </a:t>
            </a:r>
            <a:endParaRPr lang="hu-HU" sz="1900" b="1" dirty="0"/>
          </a:p>
          <a:p>
            <a:pPr algn="just"/>
            <a:endParaRPr lang="hu-HU" sz="1900" dirty="0"/>
          </a:p>
          <a:p>
            <a:pPr marL="0" indent="0" algn="just">
              <a:buNone/>
            </a:pPr>
            <a:r>
              <a:rPr lang="hu-HU" sz="1900" dirty="0"/>
              <a:t>Az </a:t>
            </a:r>
            <a:r>
              <a:rPr lang="hu-HU" sz="1900" b="1" dirty="0"/>
              <a:t>Európai Parlament első olvasatban elfogadja az álláspontját</a:t>
            </a:r>
            <a:r>
              <a:rPr lang="hu-HU" sz="1900" dirty="0"/>
              <a:t>, amelyet továbbít </a:t>
            </a:r>
            <a:r>
              <a:rPr lang="hu-HU" sz="1900" b="1" dirty="0"/>
              <a:t>a Tanácsnak</a:t>
            </a:r>
            <a:r>
              <a:rPr lang="hu-HU" sz="1900" dirty="0"/>
              <a:t>. </a:t>
            </a:r>
            <a:r>
              <a:rPr lang="hu-HU" sz="1900" b="1" dirty="0"/>
              <a:t>Fontos szabály tehát</a:t>
            </a:r>
            <a:r>
              <a:rPr lang="hu-HU" sz="1900" dirty="0"/>
              <a:t>,</a:t>
            </a:r>
            <a:r>
              <a:rPr lang="hu-HU" sz="1900" b="1" dirty="0"/>
              <a:t> </a:t>
            </a:r>
            <a:r>
              <a:rPr lang="hu-HU" sz="1900" dirty="0"/>
              <a:t>hogy </a:t>
            </a:r>
            <a:r>
              <a:rPr lang="hu-HU" sz="1900" b="1" dirty="0"/>
              <a:t>először mindig az Európai Parlament foglal állást</a:t>
            </a:r>
            <a:r>
              <a:rPr lang="hu-HU" sz="1900" dirty="0"/>
              <a:t>, </a:t>
            </a:r>
            <a:r>
              <a:rPr lang="hu-HU" sz="1900" dirty="0" smtClean="0"/>
              <a:t>amit </a:t>
            </a:r>
            <a:r>
              <a:rPr lang="hu-HU" sz="1900" b="1" dirty="0" smtClean="0"/>
              <a:t>megküld a </a:t>
            </a:r>
            <a:r>
              <a:rPr lang="hu-HU" sz="1900" b="1" dirty="0"/>
              <a:t>Tanácsnak</a:t>
            </a:r>
            <a:r>
              <a:rPr lang="hu-HU" sz="19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u-HU" sz="1900" dirty="0"/>
          </a:p>
          <a:p>
            <a:pPr marL="0" indent="0" algn="just">
              <a:buNone/>
            </a:pPr>
            <a:r>
              <a:rPr lang="hu-HU" sz="1900" b="1" dirty="0" smtClean="0"/>
              <a:t>Ha a Tanács</a:t>
            </a:r>
            <a:r>
              <a:rPr lang="hu-HU" sz="1900" dirty="0"/>
              <a:t> </a:t>
            </a:r>
            <a:r>
              <a:rPr lang="hu-HU" sz="1900" b="1" dirty="0" smtClean="0"/>
              <a:t>egyetért </a:t>
            </a:r>
            <a:r>
              <a:rPr lang="hu-HU" sz="1900" dirty="0"/>
              <a:t>az Európai Parlament álláspontjával, </a:t>
            </a:r>
            <a:r>
              <a:rPr lang="hu-HU" sz="1900" b="1" dirty="0"/>
              <a:t>elfogadja a javaslatot</a:t>
            </a:r>
            <a:r>
              <a:rPr lang="hu-HU" sz="1900" dirty="0"/>
              <a:t>. </a:t>
            </a:r>
            <a:r>
              <a:rPr lang="hu-HU" sz="1900" dirty="0" smtClean="0"/>
              <a:t>Ebben az esetben </a:t>
            </a:r>
            <a:r>
              <a:rPr lang="hu-HU" sz="1900" b="1" dirty="0"/>
              <a:t>első olvasatban </a:t>
            </a:r>
            <a:r>
              <a:rPr lang="hu-HU" sz="1900" b="1" dirty="0" smtClean="0"/>
              <a:t>megszületik a</a:t>
            </a:r>
            <a:r>
              <a:rPr lang="hu-HU" sz="1900" dirty="0" smtClean="0"/>
              <a:t> </a:t>
            </a:r>
            <a:r>
              <a:rPr lang="hu-HU" sz="1900" b="1" dirty="0" smtClean="0"/>
              <a:t>jogi aktus</a:t>
            </a:r>
            <a:r>
              <a:rPr lang="hu-HU" sz="1900" dirty="0" smtClean="0"/>
              <a:t>.</a:t>
            </a:r>
            <a:endParaRPr lang="hu-HU" sz="1900" dirty="0"/>
          </a:p>
          <a:p>
            <a:pPr algn="just">
              <a:buFont typeface="Arial" panose="020B0604020202020204" pitchFamily="34" charset="0"/>
              <a:buChar char="•"/>
            </a:pPr>
            <a:endParaRPr lang="hu-HU" sz="1900" dirty="0"/>
          </a:p>
          <a:p>
            <a:pPr marL="0" indent="0" algn="just">
              <a:buNone/>
            </a:pPr>
            <a:r>
              <a:rPr lang="hu-HU" sz="1900" b="1" dirty="0"/>
              <a:t>Ha a Tanács nem ért egyet az Európai Parlament álláspontjával</a:t>
            </a:r>
            <a:r>
              <a:rPr lang="hu-HU" sz="1900" dirty="0"/>
              <a:t>, </a:t>
            </a:r>
            <a:r>
              <a:rPr lang="hu-HU" sz="1900" dirty="0" smtClean="0"/>
              <a:t>akkor a saját álláspontja kialakítása után </a:t>
            </a:r>
            <a:r>
              <a:rPr lang="hu-HU" sz="1900" b="1" dirty="0"/>
              <a:t>ezt küldi meg az Európai Parlamentnek</a:t>
            </a:r>
            <a:r>
              <a:rPr lang="hu-HU" sz="1900" dirty="0"/>
              <a:t>. Ebben az esetben a Tanács </a:t>
            </a:r>
            <a:r>
              <a:rPr lang="hu-HU" sz="1900" dirty="0" smtClean="0"/>
              <a:t>tájékoztatja </a:t>
            </a:r>
            <a:r>
              <a:rPr lang="hu-HU" sz="1900" dirty="0"/>
              <a:t>az Európai Parlamentet az </a:t>
            </a:r>
            <a:r>
              <a:rPr lang="hu-HU" sz="1900" dirty="0" smtClean="0"/>
              <a:t>álláspontjához vezető </a:t>
            </a:r>
            <a:r>
              <a:rPr lang="hu-HU" sz="1900" dirty="0"/>
              <a:t>okokról, továbbá a Bizottság a saját </a:t>
            </a:r>
            <a:r>
              <a:rPr lang="hu-HU" sz="1900" dirty="0" smtClean="0"/>
              <a:t>álláspontjáról szintén </a:t>
            </a:r>
            <a:r>
              <a:rPr lang="hu-HU" sz="1900" dirty="0"/>
              <a:t>tájékoztatja az Európai </a:t>
            </a:r>
            <a:r>
              <a:rPr lang="hu-HU" sz="1900" dirty="0" smtClean="0"/>
              <a:t>Parlamentet. </a:t>
            </a:r>
            <a:r>
              <a:rPr lang="hu-HU" sz="1900" b="1" dirty="0" smtClean="0"/>
              <a:t>Ezzel megkezdődik a jogi aktus „második olvasata”</a:t>
            </a:r>
            <a:r>
              <a:rPr lang="hu-HU" sz="1900" dirty="0" smtClean="0"/>
              <a:t>.</a:t>
            </a:r>
            <a:endParaRPr lang="hu-HU" sz="1900" dirty="0"/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87037" y="260648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+mj-lt"/>
              </a:rPr>
              <a:t>Rendes jogalkotási eljárás menete</a:t>
            </a:r>
          </a:p>
          <a:p>
            <a:pPr algn="ctr"/>
            <a:r>
              <a:rPr lang="hu-HU" sz="2400" b="1" dirty="0">
                <a:latin typeface="+mj-lt"/>
              </a:rPr>
              <a:t>„Első olvasat”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97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1988840"/>
            <a:ext cx="36827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sz="4000" b="1" dirty="0"/>
              <a:t>Rendes jogalkotási eljárás menete</a:t>
            </a:r>
          </a:p>
          <a:p>
            <a:pPr marL="0" indent="0" algn="ctr">
              <a:buNone/>
            </a:pPr>
            <a:r>
              <a:rPr lang="hu-HU" sz="4000" b="1" dirty="0"/>
              <a:t>„Első olvasat”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80" y="66541"/>
            <a:ext cx="5156220" cy="679145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87780" y="6636418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https</a:t>
            </a:r>
            <a:r>
              <a:rPr lang="hu-HU" sz="1000" dirty="0" smtClean="0"/>
              <a:t>:</a:t>
            </a:r>
            <a:r>
              <a:rPr lang="hu-HU" sz="1000" dirty="0">
                <a:hlinkClick r:id="rId3"/>
              </a:rPr>
              <a:t> https://docplayer.hu/2500565-A-rendes-jogalkotasi-eljaras-kezikonyve.html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4552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2400" dirty="0"/>
              <a:t>Az </a:t>
            </a:r>
            <a:r>
              <a:rPr lang="hu-HU" sz="2400" b="1" dirty="0"/>
              <a:t>Európai Parlament 3 hónapon belül </a:t>
            </a:r>
            <a:r>
              <a:rPr lang="hu-HU" sz="2400" dirty="0"/>
              <a:t>(a határidő további 1 hónappal meghosszabbítható) </a:t>
            </a:r>
            <a:r>
              <a:rPr lang="hu-HU" sz="2400" dirty="0" smtClean="0"/>
              <a:t>dönthet.</a:t>
            </a:r>
            <a:endParaRPr lang="hu-HU" sz="2400" dirty="0"/>
          </a:p>
          <a:p>
            <a:pPr marL="449263" indent="-449263" algn="just"/>
            <a:r>
              <a:rPr lang="hu-HU" sz="2400" b="1" dirty="0" smtClean="0"/>
              <a:t>Ha </a:t>
            </a:r>
            <a:r>
              <a:rPr lang="hu-HU" sz="2400" b="1" dirty="0"/>
              <a:t>egyetért a </a:t>
            </a:r>
            <a:r>
              <a:rPr lang="hu-HU" sz="2400" b="1" dirty="0" smtClean="0"/>
              <a:t>Tanáccsal</a:t>
            </a:r>
            <a:r>
              <a:rPr lang="hu-HU" sz="2400" dirty="0"/>
              <a:t> </a:t>
            </a:r>
            <a:r>
              <a:rPr lang="hu-HU" sz="2400" dirty="0" smtClean="0"/>
              <a:t>a második olvasatban, </a:t>
            </a:r>
            <a:r>
              <a:rPr lang="hu-HU" sz="2400" dirty="0"/>
              <a:t>a javaslat </a:t>
            </a:r>
            <a:r>
              <a:rPr lang="hu-HU" sz="2400" b="1" dirty="0" smtClean="0"/>
              <a:t>elfogadásra </a:t>
            </a:r>
            <a:r>
              <a:rPr lang="hu-HU" sz="2400" b="1" dirty="0"/>
              <a:t>kerül</a:t>
            </a:r>
            <a:r>
              <a:rPr lang="hu-HU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400" b="1" dirty="0"/>
              <a:t>Amennyiben a tagjainak a többségével elutasítja</a:t>
            </a:r>
            <a:r>
              <a:rPr lang="hu-HU" sz="2400" dirty="0"/>
              <a:t>, a javaslat tovább nem tárgyalható, azt </a:t>
            </a:r>
            <a:r>
              <a:rPr lang="hu-HU" sz="2400" b="1" dirty="0"/>
              <a:t>el nem fogadottnak kell tekinteni</a:t>
            </a:r>
            <a:r>
              <a:rPr lang="hu-HU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400" b="1" dirty="0" smtClean="0"/>
              <a:t>Ha </a:t>
            </a:r>
            <a:r>
              <a:rPr lang="hu-HU" sz="2400" b="1" dirty="0"/>
              <a:t>a tagjainak a többségével módosítást javasol</a:t>
            </a:r>
            <a:r>
              <a:rPr lang="hu-HU" sz="2400" dirty="0"/>
              <a:t>, </a:t>
            </a:r>
            <a:r>
              <a:rPr lang="hu-HU" sz="2400" dirty="0" smtClean="0"/>
              <a:t>azt továbbítja </a:t>
            </a:r>
            <a:r>
              <a:rPr lang="hu-HU" sz="2400" dirty="0"/>
              <a:t>a Tanácsnak és a Bizottságnak. </a:t>
            </a:r>
            <a:r>
              <a:rPr lang="hu-HU" sz="2400" b="1" dirty="0"/>
              <a:t>A Bizottság </a:t>
            </a:r>
            <a:r>
              <a:rPr lang="hu-HU" sz="2400" dirty="0" smtClean="0"/>
              <a:t>ezt követően </a:t>
            </a:r>
            <a:r>
              <a:rPr lang="hu-HU" sz="2400" b="1" dirty="0" smtClean="0"/>
              <a:t>véleményt </a:t>
            </a:r>
            <a:r>
              <a:rPr lang="hu-HU" sz="2400" b="1" dirty="0"/>
              <a:t>nyilvánít </a:t>
            </a:r>
            <a:r>
              <a:rPr lang="hu-HU" sz="2400" dirty="0"/>
              <a:t>a módosításokról.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023255" y="332656"/>
            <a:ext cx="59766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Rendes jogalkotási eljárás menete</a:t>
            </a:r>
          </a:p>
          <a:p>
            <a:pPr algn="ctr"/>
            <a:r>
              <a:rPr lang="hu-HU" sz="2800" b="1" dirty="0">
                <a:latin typeface="+mj-lt"/>
              </a:rPr>
              <a:t>„Második olvasat”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10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b="1" dirty="0"/>
              <a:t>A Tanács az Európai Parlament módosításának kézhezvételétől számított 3 hónapon belül </a:t>
            </a:r>
            <a:r>
              <a:rPr lang="hu-HU" sz="2400" dirty="0"/>
              <a:t>(a határidő további 1 hónappal meghosszabbítható) </a:t>
            </a:r>
            <a:r>
              <a:rPr lang="hu-HU" sz="2400" b="1" dirty="0"/>
              <a:t>minősített többséggel dönt</a:t>
            </a:r>
            <a:r>
              <a:rPr lang="hu-HU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400" b="1" dirty="0" smtClean="0"/>
              <a:t>Ha </a:t>
            </a:r>
            <a:r>
              <a:rPr lang="hu-HU" sz="2400" b="1" dirty="0"/>
              <a:t>minden módosítással egyetért</a:t>
            </a:r>
            <a:r>
              <a:rPr lang="hu-HU" sz="2400" dirty="0"/>
              <a:t>, a jogi aktus </a:t>
            </a:r>
            <a:r>
              <a:rPr lang="hu-HU" sz="2400" b="1" dirty="0"/>
              <a:t>elfogadottnak minősül</a:t>
            </a:r>
            <a:r>
              <a:rPr lang="hu-HU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400" b="1" dirty="0" smtClean="0"/>
              <a:t>Ha </a:t>
            </a:r>
            <a:r>
              <a:rPr lang="hu-HU" sz="2400" b="1" dirty="0"/>
              <a:t>nem fogad el minden módosítást</a:t>
            </a:r>
            <a:r>
              <a:rPr lang="hu-HU" sz="2400" dirty="0"/>
              <a:t>, az </a:t>
            </a:r>
            <a:r>
              <a:rPr lang="hu-HU" sz="2400" b="1" dirty="0"/>
              <a:t>Európai Parlament elnöke</a:t>
            </a:r>
            <a:r>
              <a:rPr lang="hu-HU" sz="2400" dirty="0"/>
              <a:t> és a </a:t>
            </a:r>
            <a:r>
              <a:rPr lang="hu-HU" sz="2400" b="1" dirty="0"/>
              <a:t>Tanács elnöke </a:t>
            </a:r>
            <a:r>
              <a:rPr lang="hu-HU" sz="2400" dirty="0"/>
              <a:t>6 héten belül (a határidő két héttel meghosszabbítható) </a:t>
            </a:r>
            <a:r>
              <a:rPr lang="hu-HU" sz="2400" b="1" dirty="0"/>
              <a:t>egyeztetőbizottságot hív össze</a:t>
            </a:r>
            <a:r>
              <a:rPr lang="hu-HU" sz="2400" dirty="0"/>
              <a:t>.</a:t>
            </a:r>
          </a:p>
          <a:p>
            <a:pPr marL="0" indent="0" algn="just">
              <a:buNone/>
            </a:pPr>
            <a:endParaRPr lang="hu-HU" sz="2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hu-HU" sz="2400" b="1" dirty="0" smtClean="0"/>
              <a:t>Fontos</a:t>
            </a:r>
            <a:r>
              <a:rPr lang="hu-HU" sz="2400" dirty="0"/>
              <a:t>, hogy </a:t>
            </a:r>
            <a:r>
              <a:rPr lang="hu-HU" sz="2400" b="1" dirty="0"/>
              <a:t>a Tanács csak egyhangúlag dönthet </a:t>
            </a:r>
            <a:r>
              <a:rPr lang="hu-HU" sz="2400" dirty="0"/>
              <a:t>azokról a módosításokról, amelyekről a Bizottság elutasító véleményt adott.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287893" y="188640"/>
            <a:ext cx="5472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Rendes jogalkotási eljárás menete</a:t>
            </a:r>
          </a:p>
          <a:p>
            <a:pPr algn="ctr"/>
            <a:r>
              <a:rPr lang="hu-HU" sz="2800" b="1" dirty="0">
                <a:latin typeface="+mj-lt"/>
              </a:rPr>
              <a:t>„Második olvasat”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1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2400" b="1" dirty="0"/>
              <a:t>Egyeztetőbizottság:</a:t>
            </a:r>
            <a:r>
              <a:rPr lang="hu-HU" sz="2400" dirty="0"/>
              <a:t> </a:t>
            </a:r>
            <a:r>
              <a:rPr lang="hu-HU" sz="2400" b="1" dirty="0"/>
              <a:t>az Európai Parlament </a:t>
            </a:r>
            <a:r>
              <a:rPr lang="hu-HU" sz="2400" b="1" dirty="0" smtClean="0"/>
              <a:t>és </a:t>
            </a:r>
            <a:r>
              <a:rPr lang="hu-HU" sz="2400" b="1" dirty="0"/>
              <a:t>a Tanács </a:t>
            </a:r>
            <a:r>
              <a:rPr lang="hu-HU" sz="2400" b="1" dirty="0" smtClean="0"/>
              <a:t>képviselőiből áll</a:t>
            </a:r>
            <a:r>
              <a:rPr lang="hu-HU" sz="2400" dirty="0" smtClean="0"/>
              <a:t>. Feladata</a:t>
            </a:r>
            <a:r>
              <a:rPr lang="hu-HU" sz="2400" dirty="0"/>
              <a:t>, hogy a Tanács tagjainak </a:t>
            </a:r>
            <a:r>
              <a:rPr lang="hu-HU" sz="2400" dirty="0" smtClean="0"/>
              <a:t>minősített </a:t>
            </a:r>
            <a:r>
              <a:rPr lang="hu-HU" sz="2400" dirty="0"/>
              <a:t>többségével, az Európai Parlament képviselőinek többségével, az </a:t>
            </a:r>
            <a:r>
              <a:rPr lang="hu-HU" sz="2400" b="1" dirty="0"/>
              <a:t>összehívástól számított 6 héten belül </a:t>
            </a:r>
            <a:r>
              <a:rPr lang="hu-HU" sz="2400" dirty="0"/>
              <a:t>(a határidő két héttel meghosszabbítható) </a:t>
            </a:r>
            <a:r>
              <a:rPr lang="hu-HU" sz="2400" dirty="0" smtClean="0"/>
              <a:t>a közös </a:t>
            </a:r>
            <a:r>
              <a:rPr lang="hu-HU" sz="2400" b="1" dirty="0" smtClean="0"/>
              <a:t>szövegtervezetről megállapodásra jusson</a:t>
            </a:r>
            <a:r>
              <a:rPr lang="hu-HU" sz="2400" dirty="0" smtClean="0"/>
              <a:t>.</a:t>
            </a:r>
            <a:endParaRPr lang="hu-HU" sz="2400" dirty="0"/>
          </a:p>
          <a:p>
            <a:pPr algn="just"/>
            <a:endParaRPr lang="hu-HU" sz="2400" dirty="0"/>
          </a:p>
          <a:p>
            <a:pPr marL="0" indent="0" algn="just">
              <a:buNone/>
            </a:pPr>
            <a:r>
              <a:rPr lang="hu-HU" sz="2400" b="1" dirty="0" smtClean="0"/>
              <a:t>Ha az </a:t>
            </a:r>
            <a:r>
              <a:rPr lang="hu-HU" sz="2400" b="1" dirty="0"/>
              <a:t>egyeztetőbizottság az összehívástól számított 6 héten belül </a:t>
            </a:r>
            <a:r>
              <a:rPr lang="hu-HU" sz="2400" dirty="0"/>
              <a:t>nem hagyja jóvá a szövegtervezetet, </a:t>
            </a:r>
            <a:r>
              <a:rPr lang="hu-HU" sz="2400" b="1" dirty="0"/>
              <a:t>a javasolt jogi aktust el nem fogadottnak </a:t>
            </a:r>
            <a:r>
              <a:rPr lang="hu-HU" sz="2400" b="1" dirty="0" smtClean="0"/>
              <a:t>minősül és </a:t>
            </a:r>
            <a:r>
              <a:rPr lang="hu-HU" sz="2400" b="1" dirty="0"/>
              <a:t>lekerül a napirendről</a:t>
            </a:r>
            <a:r>
              <a:rPr lang="hu-HU" sz="2400" dirty="0"/>
              <a:t>.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79712" y="188640"/>
            <a:ext cx="59766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Rendes jogalkotási eljárás menete</a:t>
            </a:r>
          </a:p>
          <a:p>
            <a:pPr algn="ctr"/>
            <a:r>
              <a:rPr lang="hu-HU" sz="2800" b="1" dirty="0">
                <a:latin typeface="+mj-lt"/>
              </a:rPr>
              <a:t>„Második olvasat”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48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1916832"/>
            <a:ext cx="29626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/>
              <a:t>Rendes jogalkotási eljárás menete</a:t>
            </a:r>
          </a:p>
          <a:p>
            <a:pPr marL="0" indent="0" algn="ctr">
              <a:buNone/>
            </a:pPr>
            <a:r>
              <a:rPr lang="hu-HU" b="1" dirty="0"/>
              <a:t>„Második olvasat”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87" y="0"/>
            <a:ext cx="5084074" cy="66140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038087" y="6513307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https</a:t>
            </a:r>
            <a:r>
              <a:rPr lang="hu-HU" sz="1000" dirty="0" smtClean="0"/>
              <a:t>:</a:t>
            </a:r>
            <a:r>
              <a:rPr lang="hu-HU" sz="1000" dirty="0">
                <a:hlinkClick r:id="rId3"/>
              </a:rPr>
              <a:t> https://docplayer.hu/2500565-A-rendes-jogalkotasi-eljaras-kezikonyve.html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8461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714400" y="1628800"/>
            <a:ext cx="8291264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b="1" dirty="0"/>
              <a:t>Amennyiben az egyeztetőbizottság jóváhagy egy közös szövegtervezetet, ez lesz a javaslat harmadik olvasata</a:t>
            </a:r>
            <a:r>
              <a:rPr lang="hu-HU" sz="2400" dirty="0"/>
              <a:t>.</a:t>
            </a:r>
          </a:p>
          <a:p>
            <a:pPr algn="just"/>
            <a:endParaRPr lang="hu-HU" sz="2400" dirty="0"/>
          </a:p>
          <a:p>
            <a:pPr marL="0" indent="0" algn="just">
              <a:buNone/>
            </a:pPr>
            <a:r>
              <a:rPr lang="hu-HU" sz="2400" dirty="0"/>
              <a:t>A jóváhagyástól </a:t>
            </a:r>
            <a:r>
              <a:rPr lang="hu-HU" sz="2400" dirty="0" smtClean="0"/>
              <a:t>számítva </a:t>
            </a:r>
            <a:r>
              <a:rPr lang="hu-HU" sz="2400" b="1" dirty="0" smtClean="0"/>
              <a:t>6 </a:t>
            </a:r>
            <a:r>
              <a:rPr lang="hu-HU" sz="2400" b="1" dirty="0"/>
              <a:t>hét áll rendelkezésre </a:t>
            </a:r>
            <a:r>
              <a:rPr lang="hu-HU" sz="2400" dirty="0"/>
              <a:t>(a határidő két héttel meghosszabbítható), </a:t>
            </a:r>
            <a:r>
              <a:rPr lang="hu-HU" sz="2400" b="1" dirty="0"/>
              <a:t>hogy az Európai Parlament </a:t>
            </a:r>
            <a:r>
              <a:rPr lang="hu-HU" sz="2400" dirty="0"/>
              <a:t>(egyszerű többséggel) és a </a:t>
            </a:r>
            <a:r>
              <a:rPr lang="hu-HU" sz="2400" b="1" dirty="0"/>
              <a:t>Tanács </a:t>
            </a:r>
            <a:r>
              <a:rPr lang="hu-HU" sz="2400" dirty="0" smtClean="0"/>
              <a:t>(minősített többséggel) </a:t>
            </a:r>
            <a:r>
              <a:rPr lang="hu-HU" sz="2400" dirty="0"/>
              <a:t>elfogadja harmadik olvasatban a jogi aktust.</a:t>
            </a:r>
          </a:p>
          <a:p>
            <a:pPr marL="0" indent="0" algn="just">
              <a:buNone/>
            </a:pPr>
            <a:r>
              <a:rPr lang="hu-HU" sz="2400" b="1" dirty="0"/>
              <a:t>Amennyiben az Európai Parlament vagy a Tanács nem fogadja el, a javasolt jogi aktus el nem fogadottnak </a:t>
            </a:r>
            <a:r>
              <a:rPr lang="hu-HU" sz="2400" b="1" dirty="0" smtClean="0"/>
              <a:t>kell tekinteni</a:t>
            </a:r>
            <a:r>
              <a:rPr lang="hu-HU" sz="2400" dirty="0" smtClean="0"/>
              <a:t>.</a:t>
            </a:r>
            <a:endParaRPr lang="hu-HU" sz="2400" dirty="0"/>
          </a:p>
          <a:p>
            <a:pPr algn="just"/>
            <a:endParaRPr lang="hu-HU" sz="1800" dirty="0" smtClean="0"/>
          </a:p>
          <a:p>
            <a:pPr marL="0" indent="0" algn="just">
              <a:buNone/>
            </a:pPr>
            <a:r>
              <a:rPr lang="hu-HU" sz="1800" dirty="0" smtClean="0"/>
              <a:t>A </a:t>
            </a:r>
            <a:r>
              <a:rPr lang="hu-HU" sz="1800" dirty="0"/>
              <a:t>javaslatot </a:t>
            </a:r>
            <a:r>
              <a:rPr lang="hu-HU" sz="1800" dirty="0" smtClean="0"/>
              <a:t>egy </a:t>
            </a:r>
            <a:r>
              <a:rPr lang="hu-HU" sz="1800" dirty="0"/>
              <a:t>ideig „jegelik”, és a Bizottság dönt, hogy később megkíséreli-e a javaslat elfogadtatását.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267744" y="332656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+mj-lt"/>
              </a:rPr>
              <a:t>Rendes jogalkotási eljárás menete</a:t>
            </a:r>
          </a:p>
          <a:p>
            <a:pPr algn="ctr"/>
            <a:r>
              <a:rPr lang="hu-HU" sz="2400" b="1" dirty="0">
                <a:latin typeface="+mj-lt"/>
              </a:rPr>
              <a:t>„Harmadik olvasat”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2276872"/>
            <a:ext cx="3106688" cy="2692896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/>
              <a:t>Rendes jogalkotási eljárás menete</a:t>
            </a:r>
          </a:p>
          <a:p>
            <a:pPr marL="0" indent="0" algn="ctr">
              <a:buNone/>
            </a:pPr>
            <a:r>
              <a:rPr lang="hu-HU" b="1" dirty="0"/>
              <a:t>„Harmadik olvasat”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94" y="0"/>
            <a:ext cx="5220072" cy="66533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875180" y="6611779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https</a:t>
            </a:r>
            <a:r>
              <a:rPr lang="hu-HU" sz="1000" dirty="0" smtClean="0"/>
              <a:t>:</a:t>
            </a:r>
            <a:r>
              <a:rPr lang="hu-HU" sz="1000" dirty="0">
                <a:hlinkClick r:id="rId3"/>
              </a:rPr>
              <a:t> https://docplayer.hu/2500565-A-rendes-jogalkotasi-eljaras-kezikonyve.html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2789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38095"/>
            <a:ext cx="4032448" cy="4943233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dirty="0" smtClean="0"/>
              <a:t>A jogalkotás </a:t>
            </a:r>
            <a:r>
              <a:rPr lang="hu-HU" sz="2400" dirty="0"/>
              <a:t>téren a legjelentősebb feladatot </a:t>
            </a:r>
            <a:r>
              <a:rPr lang="hu-HU" sz="2400" dirty="0" smtClean="0"/>
              <a:t>az ún. </a:t>
            </a:r>
            <a:r>
              <a:rPr lang="hu-HU" sz="2400" b="1" dirty="0"/>
              <a:t>„jogalkotói </a:t>
            </a:r>
            <a:r>
              <a:rPr lang="hu-HU" sz="2400" b="1" dirty="0" smtClean="0"/>
              <a:t>háromszög”</a:t>
            </a:r>
            <a:r>
              <a:rPr lang="hu-HU" sz="2400" dirty="0"/>
              <a:t> látja el.</a:t>
            </a:r>
            <a:r>
              <a:rPr lang="hu-HU" sz="2400" b="1" dirty="0" smtClean="0"/>
              <a:t> </a:t>
            </a:r>
          </a:p>
          <a:p>
            <a:pPr marL="0" indent="0" algn="just">
              <a:buNone/>
            </a:pPr>
            <a:endParaRPr lang="hu-HU" sz="2400" b="1" dirty="0" smtClean="0"/>
          </a:p>
          <a:p>
            <a:pPr marL="0" indent="0" algn="just">
              <a:buNone/>
            </a:pPr>
            <a:r>
              <a:rPr lang="hu-HU" sz="2400" dirty="0" smtClean="0"/>
              <a:t>Általában </a:t>
            </a:r>
            <a:r>
              <a:rPr lang="hu-HU" sz="2400" b="1" dirty="0" smtClean="0"/>
              <a:t>a Bizottság terjeszti elő</a:t>
            </a:r>
            <a:r>
              <a:rPr lang="hu-HU" sz="2400" dirty="0" smtClean="0"/>
              <a:t> a jogalkotási kezdeményezést, </a:t>
            </a:r>
            <a:r>
              <a:rPr lang="hu-HU" sz="2400" b="1" dirty="0" smtClean="0"/>
              <a:t>a Parlament erről véleményt nyilvánít</a:t>
            </a:r>
            <a:r>
              <a:rPr lang="hu-HU" sz="2400" dirty="0" smtClean="0"/>
              <a:t>, illetve a döntésben aktívan részt vesz, majd a </a:t>
            </a:r>
            <a:r>
              <a:rPr lang="hu-HU" sz="2400" b="1" dirty="0" smtClean="0"/>
              <a:t>végső intézkedés a Tanácsé</a:t>
            </a:r>
            <a:r>
              <a:rPr lang="hu-HU" sz="2400" dirty="0" smtClean="0"/>
              <a:t>, amely a legfőbb jogalkotási szerv.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marL="0" indent="0" algn="just">
              <a:buNone/>
            </a:pPr>
            <a:endParaRPr lang="hu-HU" sz="2400" dirty="0"/>
          </a:p>
          <a:p>
            <a:pPr marL="0" indent="0" algn="just">
              <a:buNone/>
            </a:pPr>
            <a:endParaRPr lang="hu-HU" sz="2400" b="1" dirty="0">
              <a:sym typeface="Wingdings" pitchFamily="2" charset="2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259632" y="87758"/>
            <a:ext cx="3270806" cy="1215008"/>
          </a:xfrm>
        </p:spPr>
        <p:txBody>
          <a:bodyPr/>
          <a:lstStyle/>
          <a:p>
            <a:r>
              <a:rPr lang="hu-HU" b="1" dirty="0"/>
              <a:t>Jogalkotás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407835" y="6434285"/>
            <a:ext cx="1957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/>
              <a:t>https://</a:t>
            </a:r>
            <a:r>
              <a:rPr lang="hu-HU" sz="1100" dirty="0" smtClean="0"/>
              <a:t>op.europa.eu </a:t>
            </a:r>
            <a:endParaRPr lang="hu-HU" sz="11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14" y="87758"/>
            <a:ext cx="4843402" cy="63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2400" dirty="0"/>
              <a:t>Bár a rendes jogalkotási eljárást </a:t>
            </a:r>
            <a:r>
              <a:rPr lang="hu-HU" sz="2400" b="1" dirty="0"/>
              <a:t>főszabály szerint a Bizottság kezdeményezi</a:t>
            </a:r>
            <a:r>
              <a:rPr lang="hu-HU" sz="2400" dirty="0"/>
              <a:t>, de </a:t>
            </a:r>
            <a:r>
              <a:rPr lang="hu-HU" sz="2400" b="1" dirty="0"/>
              <a:t>a Szerződésekben meghatározott esetekben </a:t>
            </a:r>
            <a:r>
              <a:rPr lang="hu-HU" sz="2400" dirty="0"/>
              <a:t>valamely jogalkotási aktust a </a:t>
            </a:r>
            <a:r>
              <a:rPr lang="hu-HU" sz="2400" b="1" dirty="0"/>
              <a:t>tagállamok egy csoportjának kezdeményezésére</a:t>
            </a:r>
            <a:r>
              <a:rPr lang="hu-HU" sz="2400" dirty="0"/>
              <a:t>, az </a:t>
            </a:r>
            <a:r>
              <a:rPr lang="hu-HU" sz="2400" b="1" dirty="0"/>
              <a:t>Európai Központi Bank ajánlása alapján</a:t>
            </a:r>
            <a:r>
              <a:rPr lang="hu-HU" sz="2400" dirty="0"/>
              <a:t>, vagy az </a:t>
            </a:r>
            <a:r>
              <a:rPr lang="hu-HU" sz="2400" b="1" dirty="0"/>
              <a:t>Európai Bíróság kérelme alapján</a:t>
            </a:r>
            <a:r>
              <a:rPr lang="hu-HU" sz="2400" dirty="0"/>
              <a:t> kell a rendes jogalkotási eljárás keretében elfogadni.</a:t>
            </a:r>
          </a:p>
          <a:p>
            <a:pPr algn="just"/>
            <a:endParaRPr lang="hu-HU" sz="2400" dirty="0"/>
          </a:p>
          <a:p>
            <a:pPr marL="0" indent="0" algn="just">
              <a:buNone/>
            </a:pPr>
            <a:r>
              <a:rPr lang="hu-HU" sz="2400" dirty="0"/>
              <a:t>Ebben az esetben az Európai Parlament és a Tanács a </a:t>
            </a:r>
            <a:r>
              <a:rPr lang="hu-HU" sz="2400" dirty="0" smtClean="0"/>
              <a:t>javaslatra </a:t>
            </a:r>
            <a:r>
              <a:rPr lang="hu-HU" sz="2400" dirty="0"/>
              <a:t>vonatkozó (az első és második olvasatban) </a:t>
            </a:r>
            <a:r>
              <a:rPr lang="hu-HU" sz="2400" b="1" dirty="0"/>
              <a:t>elfogadott álláspontjaikat továbbítják a Bizottságnak</a:t>
            </a:r>
            <a:r>
              <a:rPr lang="hu-HU" sz="2400" dirty="0"/>
              <a:t>. </a:t>
            </a:r>
            <a:r>
              <a:rPr lang="hu-HU" sz="2400" dirty="0" smtClean="0"/>
              <a:t>Az </a:t>
            </a:r>
            <a:r>
              <a:rPr lang="hu-HU" sz="2400" dirty="0"/>
              <a:t>Európai Parlament és a Tanács az eljárás folyamán  </a:t>
            </a:r>
            <a:r>
              <a:rPr lang="hu-HU" sz="2400" dirty="0" smtClean="0"/>
              <a:t>kikérheti </a:t>
            </a:r>
            <a:r>
              <a:rPr lang="hu-HU" sz="2400" dirty="0"/>
              <a:t>a Bizottság véleményét.</a:t>
            </a:r>
          </a:p>
          <a:p>
            <a:pPr marL="0" indent="0" algn="just">
              <a:buNone/>
            </a:pPr>
            <a:endParaRPr lang="hu-HU" sz="2400" dirty="0"/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79712" y="303039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Rendes jogalkotási eljárás menete</a:t>
            </a:r>
          </a:p>
          <a:p>
            <a:pPr algn="ctr"/>
            <a:r>
              <a:rPr lang="hu-HU" sz="2800" b="1" dirty="0">
                <a:latin typeface="+mj-lt"/>
              </a:rPr>
              <a:t>Különös rendelkezések</a:t>
            </a:r>
          </a:p>
          <a:p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83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39552" y="1412776"/>
            <a:ext cx="3888432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dirty="0"/>
              <a:t>Ebben az eljárásban a </a:t>
            </a:r>
            <a:r>
              <a:rPr lang="hu-HU" sz="2400" b="1" dirty="0"/>
              <a:t>Tanácsnak fő szerepe van a </a:t>
            </a:r>
            <a:r>
              <a:rPr lang="hu-HU" sz="2400" dirty="0"/>
              <a:t>jogalkotás területén, az </a:t>
            </a:r>
            <a:r>
              <a:rPr lang="hu-HU" sz="2400" b="1" dirty="0"/>
              <a:t>Európai Parlament csak </a:t>
            </a:r>
            <a:r>
              <a:rPr lang="hu-HU" sz="2400" dirty="0"/>
              <a:t>konzultatív szerepet játszik.</a:t>
            </a:r>
          </a:p>
          <a:p>
            <a:pPr algn="just"/>
            <a:endParaRPr lang="hu-HU" sz="2400" dirty="0"/>
          </a:p>
          <a:p>
            <a:pPr marL="0" indent="0" algn="just">
              <a:buNone/>
            </a:pPr>
            <a:r>
              <a:rPr lang="hu-HU" sz="2400" b="1" dirty="0"/>
              <a:t>A Tanács kikéri az Európai Parlament véleményét a tervezett </a:t>
            </a:r>
            <a:r>
              <a:rPr lang="hu-HU" sz="2400" dirty="0"/>
              <a:t>jogalkotási aktusról, azonban ennek figyelembe vétele nem kötelező.</a:t>
            </a:r>
          </a:p>
          <a:p>
            <a:pPr algn="just"/>
            <a:endParaRPr lang="hu-HU" sz="24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79712" y="476672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Különleges jogalkotási eljárások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72000" y="2780928"/>
            <a:ext cx="43204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Ide tartozik például: </a:t>
            </a:r>
            <a:r>
              <a:rPr lang="hu-HU" sz="2000" dirty="0">
                <a:latin typeface="+mj-lt"/>
              </a:rPr>
              <a:t>az adóharmonizáció, a szabadságon, a biztonságon és a jogérvényesülésen alapuló térség egyes területei: útlevelek, személyi igazolványok, tartózkodási engedélyek aspektusainak szabályozása, az Európai Ügyész Hivatal felállítása stb.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9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b="1" dirty="0"/>
              <a:t>Eljárások hozzájárulással</a:t>
            </a:r>
          </a:p>
          <a:p>
            <a:pPr marL="0" indent="0" algn="just">
              <a:buNone/>
            </a:pPr>
            <a:r>
              <a:rPr lang="hu-HU" sz="2000" dirty="0"/>
              <a:t>A döntéshozó vagy a </a:t>
            </a:r>
            <a:r>
              <a:rPr lang="hu-HU" sz="2000" dirty="0" smtClean="0"/>
              <a:t>Tanács, </a:t>
            </a:r>
            <a:r>
              <a:rPr lang="hu-HU" sz="2000" dirty="0"/>
              <a:t>vagy az Európai </a:t>
            </a:r>
            <a:r>
              <a:rPr lang="hu-HU" sz="2000" dirty="0" smtClean="0"/>
              <a:t>Parlament lehet</a:t>
            </a:r>
            <a:r>
              <a:rPr lang="hu-HU" sz="2000" dirty="0"/>
              <a:t>, de a döntéshez szükség van a Tanács jóváhagyására.</a:t>
            </a:r>
          </a:p>
          <a:p>
            <a:pPr algn="just"/>
            <a:r>
              <a:rPr lang="hu-HU" sz="2000" b="1" dirty="0"/>
              <a:t>A </a:t>
            </a:r>
            <a:r>
              <a:rPr lang="hu-HU" sz="2000" b="1" dirty="0" smtClean="0"/>
              <a:t>Tanácsnak a </a:t>
            </a:r>
            <a:r>
              <a:rPr lang="hu-HU" sz="2000" b="1" dirty="0"/>
              <a:t>döntése előtt szüksége van az Európai Parlament egyetértésére. </a:t>
            </a:r>
          </a:p>
          <a:p>
            <a:pPr algn="just"/>
            <a:r>
              <a:rPr lang="hu-HU" sz="1800" dirty="0"/>
              <a:t>Például: a többéves pénzügyi keretet a Tanács által különleges eljárás keretében elfogadott rendelet határozza meg. A Tanács az Európai Parlament  (tagjainak többséggel elfogadott) egyetértését követően egyhangúlag határoz.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/>
              <a:t>Vannak olyan területek, </a:t>
            </a:r>
            <a:r>
              <a:rPr lang="hu-HU" sz="2000" b="1" dirty="0"/>
              <a:t>főkent az Európai Parlament működését érintően</a:t>
            </a:r>
            <a:r>
              <a:rPr lang="hu-HU" sz="2000" dirty="0"/>
              <a:t>, ahol </a:t>
            </a:r>
            <a:r>
              <a:rPr lang="hu-HU" sz="2000" b="1" dirty="0"/>
              <a:t>a Parlament rendelkezik kezdeményezési és végső döntési jogkörrel, ugyanakkor a Tanács egyetértésére van </a:t>
            </a:r>
            <a:r>
              <a:rPr lang="hu-HU" sz="2000" b="1" dirty="0" smtClean="0"/>
              <a:t>szüksége</a:t>
            </a:r>
            <a:r>
              <a:rPr lang="hu-HU" sz="2000" dirty="0" smtClean="0"/>
              <a:t>.</a:t>
            </a:r>
            <a:endParaRPr lang="hu-HU" sz="2000" dirty="0"/>
          </a:p>
          <a:p>
            <a:pPr algn="just"/>
            <a:r>
              <a:rPr lang="hu-HU" sz="1800" dirty="0"/>
              <a:t>Például: az Európai Parlament saját kezdeményezésre különleges jogalkotási eljárás keretében elfogadott rendeletekben, a Bizottság véleményének kikérése után és a Tanács egyetértésével meghatározza a tagjai feladatainak ellátására vonatkozó szabályokat.</a:t>
            </a:r>
          </a:p>
          <a:p>
            <a:pPr algn="just"/>
            <a:endParaRPr lang="hu-HU" sz="1400" dirty="0"/>
          </a:p>
          <a:p>
            <a:endParaRPr lang="hu-HU" sz="28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835696" y="36953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Különleges jogalkotási </a:t>
            </a:r>
            <a:r>
              <a:rPr lang="hu-HU" sz="3200" b="1" dirty="0" smtClean="0">
                <a:latin typeface="+mj-lt"/>
              </a:rPr>
              <a:t>eljárások</a:t>
            </a:r>
            <a:endParaRPr lang="hu-H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63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495" y="1556792"/>
            <a:ext cx="8568951" cy="4853136"/>
          </a:xfrm>
        </p:spPr>
        <p:txBody>
          <a:bodyPr/>
          <a:lstStyle/>
          <a:p>
            <a:pPr marL="0" indent="0" algn="just">
              <a:buNone/>
            </a:pPr>
            <a:r>
              <a:rPr lang="hu-HU" sz="1900" b="1" dirty="0"/>
              <a:t>A nem jogalkotási aktusok </a:t>
            </a:r>
            <a:r>
              <a:rPr lang="hu-HU" sz="1900" dirty="0"/>
              <a:t>mindig feltételeznek </a:t>
            </a:r>
            <a:r>
              <a:rPr lang="hu-HU" sz="1900" b="1" dirty="0"/>
              <a:t>egy jogalkotási aktust</a:t>
            </a:r>
            <a:r>
              <a:rPr lang="hu-HU" sz="1900" dirty="0"/>
              <a:t>, amelyben </a:t>
            </a:r>
            <a:r>
              <a:rPr lang="hu-HU" sz="1900" b="1" dirty="0"/>
              <a:t>felhatalmazást kap </a:t>
            </a:r>
            <a:r>
              <a:rPr lang="hu-HU" sz="1900" dirty="0"/>
              <a:t>főszabály szerint </a:t>
            </a:r>
            <a:r>
              <a:rPr lang="hu-HU" sz="1900" b="1" dirty="0"/>
              <a:t>a Bizottság a felhatalmazáson alapuló vagy végrehajtási aktusok elfogadására</a:t>
            </a:r>
            <a:r>
              <a:rPr lang="hu-HU" sz="1900" dirty="0"/>
              <a:t>. </a:t>
            </a:r>
          </a:p>
          <a:p>
            <a:pPr marL="0" indent="0" algn="just">
              <a:buNone/>
            </a:pPr>
            <a:r>
              <a:rPr lang="hu-HU" sz="1900" dirty="0"/>
              <a:t>Ennek oka, hogy az alapjogi aktus elfogadása rendes vagy különleges jogalkotási eljárás eredménye, amely nem ritkán több éves folyamatot jelent.</a:t>
            </a:r>
          </a:p>
          <a:p>
            <a:pPr algn="just"/>
            <a:endParaRPr lang="hu-HU" sz="1900" dirty="0"/>
          </a:p>
          <a:p>
            <a:pPr algn="just"/>
            <a:r>
              <a:rPr lang="hu-HU" sz="1900" dirty="0"/>
              <a:t>A jogalkotó szervek a </a:t>
            </a:r>
            <a:r>
              <a:rPr lang="hu-HU" sz="1900" b="1" dirty="0"/>
              <a:t>hosszadalmas jogalkotási eljárást </a:t>
            </a:r>
            <a:r>
              <a:rPr lang="hu-HU" sz="1900" dirty="0"/>
              <a:t>(ha csak módosításra van szükség) </a:t>
            </a:r>
            <a:r>
              <a:rPr lang="hu-HU" sz="1900" b="1" dirty="0"/>
              <a:t>a jogalkotási jogkör delegálásával próbálják kikerülni</a:t>
            </a:r>
            <a:r>
              <a:rPr lang="hu-HU" sz="1900" dirty="0"/>
              <a:t>.</a:t>
            </a:r>
          </a:p>
          <a:p>
            <a:pPr algn="just"/>
            <a:r>
              <a:rPr lang="hu-HU" sz="1900" b="1" dirty="0"/>
              <a:t>A Tanács </a:t>
            </a:r>
            <a:r>
              <a:rPr lang="hu-HU" sz="1900" dirty="0"/>
              <a:t>az 1960-as évektől kialakította azt a gyakorlatot, hogy a gyors változtatásokat igénylő aktusok elfogadására </a:t>
            </a:r>
            <a:r>
              <a:rPr lang="hu-HU" sz="1900" b="1" dirty="0"/>
              <a:t>felhatalmazza a Bizottságot</a:t>
            </a:r>
            <a:r>
              <a:rPr lang="hu-HU" sz="1900" dirty="0"/>
              <a:t>. Azonban a tagállamok és az Európai Bíróság szerint a Bizottságra ruházott jogkör korlátozza a jogalkotás során a tagállami érdekek érvényesítését, ezért kialakítottak </a:t>
            </a:r>
            <a:r>
              <a:rPr lang="hu-HU" sz="1900" b="1" dirty="0"/>
              <a:t>egy sajátok eljárást az ellenőrzésekre</a:t>
            </a:r>
            <a:r>
              <a:rPr lang="hu-HU" sz="1900" dirty="0"/>
              <a:t>           </a:t>
            </a:r>
            <a:r>
              <a:rPr lang="hu-HU" sz="1900" b="1" dirty="0" err="1"/>
              <a:t>komitológia</a:t>
            </a:r>
            <a:r>
              <a:rPr lang="hu-HU" sz="1900" dirty="0"/>
              <a:t>.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339752" y="33265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+mj-lt"/>
              </a:rPr>
              <a:t>Nem jogalkotási eljárások</a:t>
            </a:r>
          </a:p>
          <a:p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572000" y="551723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2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9715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400" b="1" dirty="0"/>
              <a:t>A bizottsági eljárásra akkor kerül sor</a:t>
            </a:r>
            <a:r>
              <a:rPr lang="hu-HU" sz="2400" dirty="0"/>
              <a:t>, amikor egy adott jogszabály a </a:t>
            </a:r>
            <a:r>
              <a:rPr lang="hu-HU" sz="2400" b="1" dirty="0"/>
              <a:t>Bizottságot végrehajtási hatáskörrel ruházza fel</a:t>
            </a:r>
            <a:r>
              <a:rPr lang="hu-HU" sz="2400" dirty="0"/>
              <a:t>. Ugyanez a jogszabály rendelkezik arról is, hogy az </a:t>
            </a:r>
            <a:r>
              <a:rPr lang="hu-HU" sz="2400" b="1" dirty="0"/>
              <a:t>Európai Bizottság munkáját egy bizottság segíti</a:t>
            </a:r>
            <a:r>
              <a:rPr lang="hu-HU" sz="2400" dirty="0"/>
              <a:t>.</a:t>
            </a:r>
          </a:p>
          <a:p>
            <a:pPr algn="just">
              <a:spcBef>
                <a:spcPts val="0"/>
              </a:spcBef>
            </a:pPr>
            <a:endParaRPr lang="hu-H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/>
              <a:t>A bizottsági eljárást </a:t>
            </a:r>
            <a:r>
              <a:rPr lang="hu-HU" sz="2400" b="1" dirty="0"/>
              <a:t>nem minden végrehajtási aktus esetében kötelező alkalmazni</a:t>
            </a:r>
            <a:r>
              <a:rPr lang="hu-HU" sz="2400" dirty="0"/>
              <a:t>. Vannak olyan végrehajtási aktusok, amelyeket a Bizottság elfogadhat anélkül, hogy erről </a:t>
            </a:r>
            <a:r>
              <a:rPr lang="hu-HU" sz="2400" dirty="0" smtClean="0"/>
              <a:t>a </a:t>
            </a:r>
            <a:r>
              <a:rPr lang="hu-HU" sz="2400" dirty="0" err="1" smtClean="0"/>
              <a:t>komitológiai</a:t>
            </a:r>
            <a:r>
              <a:rPr lang="hu-HU" sz="2400" dirty="0" smtClean="0"/>
              <a:t> </a:t>
            </a:r>
            <a:r>
              <a:rPr lang="hu-HU" sz="2400" dirty="0"/>
              <a:t>bizottsággal egyeztetne (például akkor, amikor bizonyos összeget el nem érő támogatásról dönt).</a:t>
            </a:r>
          </a:p>
          <a:p>
            <a:pPr algn="just">
              <a:spcBef>
                <a:spcPts val="0"/>
              </a:spcBef>
            </a:pPr>
            <a:endParaRPr lang="hu-HU" sz="1800" dirty="0"/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20652" y="18864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+mj-lt"/>
              </a:rPr>
              <a:t>Nem jogalkotási eljárások</a:t>
            </a:r>
          </a:p>
          <a:p>
            <a:pPr algn="ctr"/>
            <a:r>
              <a:rPr lang="hu-HU" sz="2400" b="1" dirty="0" err="1">
                <a:latin typeface="+mj-lt"/>
              </a:rPr>
              <a:t>Komitológiai</a:t>
            </a:r>
            <a:r>
              <a:rPr lang="hu-HU" sz="2400" b="1" dirty="0">
                <a:latin typeface="+mj-lt"/>
              </a:rPr>
              <a:t> vagy bizottsági eljárás</a:t>
            </a:r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46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9715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400" b="1" dirty="0"/>
              <a:t>Amikor a Bizottság végrehajtási aktusokat fogad </a:t>
            </a:r>
            <a:r>
              <a:rPr lang="hu-HU" sz="2400" b="1" dirty="0" smtClean="0"/>
              <a:t>el, </a:t>
            </a:r>
            <a:r>
              <a:rPr lang="hu-HU" sz="2400" b="1" dirty="0"/>
              <a:t>az alábbi eljárások egyike alkalmazandó</a:t>
            </a:r>
            <a:r>
              <a:rPr lang="hu-HU" sz="2400" b="1" dirty="0" smtClean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400" b="1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b="1" dirty="0"/>
              <a:t>vizsgálóbizottsági eljárás</a:t>
            </a:r>
            <a:r>
              <a:rPr lang="hu-HU" sz="2400" dirty="0"/>
              <a:t> – például az adózás vagy a mezőgazdasági politika területén hozott intézkedések esetében;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b="1" dirty="0"/>
              <a:t>tanácsadó bizottsági eljárás</a:t>
            </a:r>
            <a:r>
              <a:rPr lang="hu-HU" sz="2400" dirty="0"/>
              <a:t> – az összes többi végrehajtási aktus esetében rendszerint ezt az eljárást követi a Bizottság.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b="1" dirty="0"/>
              <a:t>Mindkét eljárás megköveteli</a:t>
            </a:r>
            <a:r>
              <a:rPr lang="hu-HU" sz="2400" dirty="0"/>
              <a:t>, hogy a </a:t>
            </a:r>
            <a:r>
              <a:rPr lang="hu-HU" sz="2400" b="1" dirty="0" err="1"/>
              <a:t>komitológiai</a:t>
            </a:r>
            <a:r>
              <a:rPr lang="hu-HU" sz="2400" b="1" dirty="0"/>
              <a:t> bizottság </a:t>
            </a:r>
            <a:r>
              <a:rPr lang="hu-HU" sz="2400" dirty="0"/>
              <a:t>hivatalos véleményt alkosson a Bizottság által javasoltakról. </a:t>
            </a:r>
            <a:endParaRPr lang="hu-HU" sz="2400" b="1" dirty="0"/>
          </a:p>
          <a:p>
            <a:pPr algn="just">
              <a:spcBef>
                <a:spcPts val="0"/>
              </a:spcBef>
            </a:pPr>
            <a:endParaRPr lang="hu-HU" sz="2400" dirty="0"/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07704" y="18864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+mj-lt"/>
              </a:rPr>
              <a:t>Nem jogalkotási eljárások</a:t>
            </a:r>
          </a:p>
          <a:p>
            <a:pPr algn="ctr"/>
            <a:r>
              <a:rPr lang="hu-HU" sz="2400" b="1" dirty="0" err="1">
                <a:latin typeface="+mj-lt"/>
              </a:rPr>
              <a:t>Komitológiai</a:t>
            </a:r>
            <a:r>
              <a:rPr lang="hu-HU" sz="2400" b="1" dirty="0">
                <a:latin typeface="+mj-lt"/>
              </a:rPr>
              <a:t> vagy bizottsági eljárás</a:t>
            </a:r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76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dirty="0"/>
              <a:t>A </a:t>
            </a:r>
            <a:r>
              <a:rPr lang="hu-HU" sz="2400" b="1" dirty="0"/>
              <a:t>bizottságok létrehozásáról </a:t>
            </a:r>
            <a:r>
              <a:rPr lang="hu-HU" sz="2400" dirty="0"/>
              <a:t>a Tanács és a </a:t>
            </a:r>
            <a:r>
              <a:rPr lang="hu-HU" sz="2400" dirty="0" smtClean="0"/>
              <a:t>Parlament, </a:t>
            </a:r>
            <a:r>
              <a:rPr lang="hu-HU" sz="2400" dirty="0"/>
              <a:t>vagy egyedül a Tanács rendelkezik, melyeket az </a:t>
            </a:r>
            <a:r>
              <a:rPr lang="hu-HU" sz="2400" b="1" dirty="0"/>
              <a:t>EU-tagországok egy-egy képviselője alkotja</a:t>
            </a:r>
            <a:r>
              <a:rPr lang="hu-HU" sz="2400" dirty="0"/>
              <a:t>. Az </a:t>
            </a:r>
            <a:r>
              <a:rPr lang="hu-HU" sz="2400" b="1" dirty="0"/>
              <a:t>elnöke pedig az Európai Bizottság egy tisztviselője</a:t>
            </a:r>
            <a:r>
              <a:rPr lang="hu-HU" sz="2400" dirty="0"/>
              <a:t>.</a:t>
            </a:r>
          </a:p>
          <a:p>
            <a:pPr algn="just"/>
            <a:r>
              <a:rPr lang="hu-HU" sz="2400" dirty="0"/>
              <a:t>A </a:t>
            </a:r>
            <a:r>
              <a:rPr lang="hu-HU" sz="2400" dirty="0" err="1"/>
              <a:t>komitológiai</a:t>
            </a:r>
            <a:r>
              <a:rPr lang="hu-HU" sz="2400" dirty="0"/>
              <a:t> bizottságok többsége </a:t>
            </a:r>
            <a:r>
              <a:rPr lang="hu-HU" sz="2400" b="1" dirty="0"/>
              <a:t>évente többször ül össze</a:t>
            </a:r>
            <a:r>
              <a:rPr lang="hu-HU" sz="2400" dirty="0"/>
              <a:t> a Bizottság valamelyik épületében (rendszerint Brüsszelben).</a:t>
            </a:r>
          </a:p>
          <a:p>
            <a:pPr algn="just"/>
            <a:r>
              <a:rPr lang="hu-HU" sz="2400" b="1" dirty="0"/>
              <a:t>A Bizottság éves jelentést tesz közzé </a:t>
            </a:r>
            <a:r>
              <a:rPr lang="hu-HU" sz="2400" dirty="0"/>
              <a:t>a </a:t>
            </a:r>
            <a:r>
              <a:rPr lang="hu-HU" sz="2400" dirty="0" err="1"/>
              <a:t>komitológiai</a:t>
            </a:r>
            <a:r>
              <a:rPr lang="hu-HU" sz="2400" dirty="0"/>
              <a:t> bizottságok munkájáról, ismertetve tevékenységüket minden egyes szakpolitikai területen.</a:t>
            </a:r>
          </a:p>
          <a:p>
            <a:pPr algn="just"/>
            <a:endParaRPr lang="hu-HU" sz="2000" dirty="0"/>
          </a:p>
          <a:p>
            <a:pPr marL="0" indent="0" algn="just">
              <a:buNone/>
            </a:pPr>
            <a:r>
              <a:rPr lang="hu-HU" sz="1600" dirty="0"/>
              <a:t>Amellett, hogy a tagállamok a </a:t>
            </a:r>
            <a:r>
              <a:rPr lang="hu-HU" sz="1600" dirty="0" err="1"/>
              <a:t>komitológiai</a:t>
            </a:r>
            <a:r>
              <a:rPr lang="hu-HU" sz="1600" dirty="0"/>
              <a:t> bizottságokon keresztül felügyelik a Bizottság munkáját, az </a:t>
            </a:r>
            <a:r>
              <a:rPr lang="hu-HU" sz="1600" b="1" dirty="0"/>
              <a:t>Európai Parlament és a Tanács is ellenőrizni tudja</a:t>
            </a:r>
            <a:r>
              <a:rPr lang="hu-HU" sz="1600" dirty="0"/>
              <a:t>, hogyan él végrehajtási hatáskörével a Bizottság. </a:t>
            </a:r>
            <a:r>
              <a:rPr lang="hu-HU" sz="1600" b="1" dirty="0" smtClean="0"/>
              <a:t>Joguk van </a:t>
            </a:r>
            <a:r>
              <a:rPr lang="hu-HU" sz="1600" dirty="0"/>
              <a:t>a </a:t>
            </a:r>
            <a:r>
              <a:rPr lang="hu-HU" sz="1600" b="1" dirty="0"/>
              <a:t>tájékoztatáshoz</a:t>
            </a:r>
            <a:r>
              <a:rPr lang="hu-HU" sz="1600" dirty="0"/>
              <a:t> </a:t>
            </a:r>
            <a:r>
              <a:rPr lang="hu-HU" sz="1600" dirty="0" smtClean="0"/>
              <a:t>és </a:t>
            </a:r>
            <a:r>
              <a:rPr lang="hu-HU" sz="1600" dirty="0"/>
              <a:t>az </a:t>
            </a:r>
            <a:r>
              <a:rPr lang="hu-HU" sz="1600" b="1" dirty="0" smtClean="0"/>
              <a:t>ellenőrzéshez</a:t>
            </a:r>
            <a:r>
              <a:rPr lang="hu-HU" sz="1600" dirty="0" smtClean="0"/>
              <a:t>.</a:t>
            </a:r>
            <a:r>
              <a:rPr lang="hu-HU" sz="1600" dirty="0"/>
              <a:t> </a:t>
            </a:r>
            <a:endParaRPr lang="hu-HU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868962" y="188640"/>
            <a:ext cx="6696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Nem jogalkotási eljárások</a:t>
            </a:r>
          </a:p>
          <a:p>
            <a:pPr algn="ctr"/>
            <a:r>
              <a:rPr lang="hu-HU" sz="2800" b="1" dirty="0" err="1">
                <a:latin typeface="+mj-lt"/>
              </a:rPr>
              <a:t>Komitológiai</a:t>
            </a:r>
            <a:r>
              <a:rPr lang="hu-HU" sz="2800" b="1" dirty="0">
                <a:latin typeface="+mj-lt"/>
              </a:rPr>
              <a:t> bizottság működése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38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400" dirty="0"/>
              <a:t>A jogalkotási aktusokban felhatalmazás adható a </a:t>
            </a:r>
            <a:r>
              <a:rPr lang="hu-HU" sz="2400" b="1" dirty="0"/>
              <a:t>Bizottságnak olyan nem jogalkotási aktusok elfogadására</a:t>
            </a:r>
            <a:r>
              <a:rPr lang="hu-HU" sz="2400" dirty="0"/>
              <a:t>, amelyek a jogalkotási aktusok </a:t>
            </a:r>
            <a:r>
              <a:rPr lang="hu-HU" sz="2400" b="1" dirty="0"/>
              <a:t>egyes nem alapvető rendelkezéseit kiegészítik, vagy módosítják</a:t>
            </a:r>
            <a:r>
              <a:rPr lang="hu-HU" sz="2400" dirty="0"/>
              <a:t>.</a:t>
            </a:r>
          </a:p>
          <a:p>
            <a:pPr algn="just">
              <a:spcBef>
                <a:spcPts val="0"/>
              </a:spcBef>
            </a:pPr>
            <a:endParaRPr lang="hu-H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/>
              <a:t>A felhatalmazást megelőzően </a:t>
            </a:r>
            <a:r>
              <a:rPr lang="hu-HU" sz="2400" b="1" dirty="0"/>
              <a:t>kifejezetten meg kell határozni a felhatalmazás céljait</a:t>
            </a:r>
            <a:r>
              <a:rPr lang="hu-HU" sz="2400" dirty="0"/>
              <a:t>, </a:t>
            </a:r>
            <a:r>
              <a:rPr lang="hu-HU" sz="2400" b="1" dirty="0"/>
              <a:t>tartalmát</a:t>
            </a:r>
            <a:r>
              <a:rPr lang="hu-HU" sz="2400" dirty="0"/>
              <a:t>,</a:t>
            </a:r>
            <a:r>
              <a:rPr lang="hu-HU" sz="2400" b="1" dirty="0"/>
              <a:t> alkalmazási körét</a:t>
            </a:r>
            <a:r>
              <a:rPr lang="hu-HU" sz="2400" dirty="0"/>
              <a:t>,</a:t>
            </a:r>
            <a:r>
              <a:rPr lang="hu-HU" sz="2400" b="1" dirty="0"/>
              <a:t> időtartamát</a:t>
            </a:r>
            <a:r>
              <a:rPr lang="hu-HU" sz="2400" dirty="0"/>
              <a:t>, valamint a </a:t>
            </a:r>
            <a:r>
              <a:rPr lang="hu-HU" sz="2400" b="1" dirty="0"/>
              <a:t>felhatalmazás gyakorlásának feltételeit</a:t>
            </a:r>
            <a:r>
              <a:rPr lang="hu-HU" sz="2400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/>
              <a:t>A Bizottság  felhatalmazáson alapuló eljárása során </a:t>
            </a:r>
            <a:r>
              <a:rPr lang="hu-HU" sz="2400" b="1" dirty="0"/>
              <a:t>nem hozható létre </a:t>
            </a:r>
            <a:r>
              <a:rPr lang="hu-HU" sz="2400" b="1" dirty="0" err="1"/>
              <a:t>komitológiai</a:t>
            </a:r>
            <a:r>
              <a:rPr lang="hu-HU" sz="2400" b="1" dirty="0"/>
              <a:t> bizottság</a:t>
            </a:r>
            <a:r>
              <a:rPr lang="hu-HU" sz="2400" dirty="0"/>
              <a:t>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511152" y="260648"/>
            <a:ext cx="7632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Nem jogalkotási eljárások</a:t>
            </a:r>
          </a:p>
          <a:p>
            <a:pPr algn="ctr"/>
            <a:r>
              <a:rPr lang="hu-HU" sz="2400" b="1" dirty="0">
                <a:latin typeface="+mj-lt"/>
              </a:rPr>
              <a:t>A felhatalmazáson alapuló jogi aktusok </a:t>
            </a:r>
            <a:r>
              <a:rPr lang="hu-HU" sz="2400" b="1" dirty="0" smtClean="0">
                <a:latin typeface="+mj-lt"/>
              </a:rPr>
              <a:t>elfogadása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2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b="1" dirty="0"/>
              <a:t>A</a:t>
            </a:r>
            <a:r>
              <a:rPr lang="hu-HU" sz="2000" dirty="0"/>
              <a:t> </a:t>
            </a:r>
            <a:r>
              <a:rPr lang="hu-HU" sz="2000" b="1" dirty="0"/>
              <a:t>Bizottság előkészíti és elfogadja a felhatalmazáson alapuló jogi aktusokat</a:t>
            </a:r>
            <a:r>
              <a:rPr lang="hu-HU" sz="2000" dirty="0"/>
              <a:t>, miután </a:t>
            </a:r>
            <a:r>
              <a:rPr lang="hu-HU" sz="2000" b="1" dirty="0"/>
              <a:t>konzultációt</a:t>
            </a:r>
            <a:r>
              <a:rPr lang="hu-HU" sz="2000" dirty="0"/>
              <a:t> folytatott a </a:t>
            </a:r>
            <a:r>
              <a:rPr lang="hu-HU" sz="2000" b="1" dirty="0"/>
              <a:t>tagállamok képviselőiből álló szakértői csoportokkal</a:t>
            </a:r>
            <a:r>
              <a:rPr lang="hu-HU" sz="2000" dirty="0"/>
              <a:t>.</a:t>
            </a:r>
          </a:p>
          <a:p>
            <a:pPr marL="0" indent="0" algn="just">
              <a:buNone/>
            </a:pPr>
            <a:r>
              <a:rPr lang="hu-HU" sz="2000" dirty="0"/>
              <a:t>A Bizottság jogalkotási programjának keretében az </a:t>
            </a:r>
            <a:r>
              <a:rPr lang="hu-HU" sz="2000" b="1" dirty="0"/>
              <a:t>uniós polgárok és szervezetek egy négyhetes időszakon belül visszajelzéssel élhetnek </a:t>
            </a:r>
            <a:r>
              <a:rPr lang="hu-HU" sz="2000" dirty="0"/>
              <a:t>a felhatalmazáson alapuló jogi aktusok </a:t>
            </a:r>
            <a:r>
              <a:rPr lang="hu-HU" sz="2000" b="1" dirty="0"/>
              <a:t>szövegtervezetével kapcsolatban</a:t>
            </a:r>
            <a:r>
              <a:rPr lang="hu-HU" sz="2000" dirty="0"/>
              <a:t>. </a:t>
            </a:r>
          </a:p>
          <a:p>
            <a:pPr marL="0" indent="0" algn="just">
              <a:buNone/>
            </a:pPr>
            <a:endParaRPr lang="hu-HU" sz="2000" dirty="0"/>
          </a:p>
          <a:p>
            <a:pPr marL="0" indent="0" algn="just">
              <a:buNone/>
            </a:pPr>
            <a:r>
              <a:rPr lang="hu-HU" sz="2000" b="1" dirty="0"/>
              <a:t>Miután a Bizottság elfogadta a jogszabályt</a:t>
            </a:r>
            <a:r>
              <a:rPr lang="hu-HU" sz="2000" dirty="0"/>
              <a:t>, a Parlament és a Tanács (két hónap) </a:t>
            </a:r>
            <a:r>
              <a:rPr lang="hu-HU" sz="2000" b="1" dirty="0"/>
              <a:t>megfogalmazza az ellenvetéseit</a:t>
            </a:r>
            <a:r>
              <a:rPr lang="hu-HU" sz="2000" dirty="0"/>
              <a:t>. </a:t>
            </a:r>
          </a:p>
          <a:p>
            <a:pPr algn="just"/>
            <a:r>
              <a:rPr lang="hu-HU" sz="2000" dirty="0"/>
              <a:t>Ha sem a Parlament, sem a Tanács </a:t>
            </a:r>
            <a:r>
              <a:rPr lang="hu-HU" sz="2000" b="1" dirty="0"/>
              <a:t>nem emel kifogást </a:t>
            </a:r>
            <a:r>
              <a:rPr lang="hu-HU" sz="2000" dirty="0"/>
              <a:t>a jogszabály ellen, a felhatalmazáson alapuló jogi aktus</a:t>
            </a:r>
            <a:r>
              <a:rPr lang="hu-HU" sz="2000" b="1" dirty="0"/>
              <a:t> életbe lép</a:t>
            </a:r>
            <a:r>
              <a:rPr lang="hu-HU" sz="2000" dirty="0"/>
              <a:t>.</a:t>
            </a:r>
          </a:p>
          <a:p>
            <a:pPr algn="just"/>
            <a:r>
              <a:rPr lang="hu-HU" sz="2000" dirty="0"/>
              <a:t>Az Európai Parlament vagy a Tanács által</a:t>
            </a:r>
            <a:r>
              <a:rPr lang="hu-HU" sz="2000" b="1" dirty="0"/>
              <a:t> kifogásolt </a:t>
            </a:r>
            <a:r>
              <a:rPr lang="hu-HU" sz="2000" dirty="0"/>
              <a:t>felhatalmazáson alapuló jogi aktus </a:t>
            </a:r>
            <a:r>
              <a:rPr lang="hu-HU" sz="2000" b="1" dirty="0"/>
              <a:t>nem léphet hatályba</a:t>
            </a:r>
            <a:r>
              <a:rPr lang="hu-HU" sz="2000" dirty="0"/>
              <a:t>. 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475655" y="0"/>
            <a:ext cx="7488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Nem jogalkotási eljárások</a:t>
            </a:r>
          </a:p>
          <a:p>
            <a:pPr algn="ctr"/>
            <a:r>
              <a:rPr lang="hu-HU" sz="2400" b="1" dirty="0">
                <a:latin typeface="+mj-lt"/>
              </a:rPr>
              <a:t>A felhatalmazáson alapuló jogi aktusok elfogadásának eljárási </a:t>
            </a:r>
            <a:r>
              <a:rPr lang="hu-HU" sz="2400" b="1" dirty="0" smtClean="0">
                <a:latin typeface="+mj-lt"/>
              </a:rPr>
              <a:t>szabályai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23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algn="just"/>
            <a:r>
              <a:rPr lang="hu-HU" sz="2400" dirty="0"/>
              <a:t>Főszabály szerint a kötelező erejű </a:t>
            </a:r>
            <a:r>
              <a:rPr lang="hu-HU" sz="2400" b="1" dirty="0"/>
              <a:t>uniós jogi aktusok végrehajtásához</a:t>
            </a:r>
            <a:r>
              <a:rPr lang="hu-HU" sz="2400" dirty="0"/>
              <a:t> szükséges intézkedéseket a </a:t>
            </a:r>
            <a:r>
              <a:rPr lang="hu-HU" sz="2400" b="1" dirty="0"/>
              <a:t>tagállamok nemzeti jogukban kell elfogadniuk</a:t>
            </a:r>
            <a:r>
              <a:rPr lang="hu-HU" sz="2400" dirty="0"/>
              <a:t>. </a:t>
            </a:r>
          </a:p>
          <a:p>
            <a:pPr algn="just"/>
            <a:r>
              <a:rPr lang="hu-HU" sz="2400" b="1" dirty="0"/>
              <a:t>A végrehajtási hatáskörök a Bizottságra</a:t>
            </a:r>
            <a:r>
              <a:rPr lang="hu-HU" sz="2400" dirty="0"/>
              <a:t>, vagy különleges és indokolt esetekben a </a:t>
            </a:r>
            <a:r>
              <a:rPr lang="hu-HU" sz="2400" b="1" dirty="0"/>
              <a:t>Tanácsra ruházhatók</a:t>
            </a:r>
            <a:r>
              <a:rPr lang="hu-HU" sz="2400" dirty="0"/>
              <a:t>.</a:t>
            </a:r>
          </a:p>
          <a:p>
            <a:pPr algn="just"/>
            <a:r>
              <a:rPr lang="hu-HU" sz="2400" dirty="0"/>
              <a:t>A Bizottság végrehajtási hatásköreinek gyakorlására vonatkozó </a:t>
            </a:r>
            <a:r>
              <a:rPr lang="hu-HU" sz="2400" b="1" dirty="0"/>
              <a:t>ellenőrzési mechanizmusok szabályait az Európai Parlament és a Tanács rendes jogalkotási eljárás </a:t>
            </a:r>
            <a:r>
              <a:rPr lang="hu-HU" sz="2400" dirty="0"/>
              <a:t>keretében elfogadott rendeletben </a:t>
            </a:r>
            <a:r>
              <a:rPr lang="hu-HU" sz="2400" b="1" dirty="0"/>
              <a:t>előre meghatározza</a:t>
            </a:r>
            <a:r>
              <a:rPr lang="hu-HU" sz="2400" dirty="0"/>
              <a:t>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43608" y="245707"/>
            <a:ext cx="80481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Nem jogalkotási eljárások</a:t>
            </a:r>
          </a:p>
          <a:p>
            <a:pPr algn="ctr"/>
            <a:r>
              <a:rPr lang="hu-HU" sz="2400" b="1" dirty="0">
                <a:latin typeface="+mj-lt"/>
              </a:rPr>
              <a:t>A </a:t>
            </a:r>
            <a:r>
              <a:rPr lang="hu-HU" sz="2400" b="1" dirty="0" smtClean="0">
                <a:latin typeface="+mj-lt"/>
              </a:rPr>
              <a:t>végrehajtási </a:t>
            </a:r>
            <a:r>
              <a:rPr lang="hu-HU" sz="2400" b="1" dirty="0">
                <a:latin typeface="+mj-lt"/>
              </a:rPr>
              <a:t>aktusok elfogadására irányuló eljárások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03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u-HU" b="1" dirty="0" smtClean="0"/>
              <a:t>Jogalkotás</a:t>
            </a:r>
            <a:br>
              <a:rPr lang="hu-HU" b="1" dirty="0" smtClean="0"/>
            </a:br>
            <a:r>
              <a:rPr lang="hu-HU" sz="3200" b="1" dirty="0" smtClean="0"/>
              <a:t>Az Európai Bizottság szerepe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12776"/>
            <a:ext cx="8507288" cy="5328592"/>
          </a:xfrm>
        </p:spPr>
        <p:txBody>
          <a:bodyPr/>
          <a:lstStyle/>
          <a:p>
            <a:pPr algn="just"/>
            <a:r>
              <a:rPr lang="hu-HU" sz="2200" dirty="0" smtClean="0"/>
              <a:t>A jogalkotási eljárás általában a </a:t>
            </a:r>
            <a:r>
              <a:rPr lang="hu-HU" sz="2200" b="1" dirty="0" smtClean="0"/>
              <a:t>Bizottság javaslatával indul.</a:t>
            </a:r>
            <a:r>
              <a:rPr lang="hu-HU" sz="2200" dirty="0" smtClean="0"/>
              <a:t> Ez azt jelenti, hogy folyamatosan javaslatokat készít új és módosító jogi aktusokra a Parlamentnek és a Tanácsnak.</a:t>
            </a:r>
          </a:p>
          <a:p>
            <a:pPr algn="just"/>
            <a:r>
              <a:rPr lang="hu-HU" sz="2200" b="1" dirty="0" smtClean="0"/>
              <a:t>Főszabályként</a:t>
            </a:r>
            <a:r>
              <a:rPr lang="hu-HU" sz="2200" dirty="0" smtClean="0"/>
              <a:t> a Parlament és a Tanács nem alkothatnak jogi aktust olyan területen, </a:t>
            </a:r>
            <a:r>
              <a:rPr lang="hu-HU" sz="2200" b="1" dirty="0" smtClean="0"/>
              <a:t>amelyen a Bizottság nem nyújtott be javaslatot</a:t>
            </a:r>
            <a:r>
              <a:rPr lang="hu-HU" sz="2200" dirty="0" smtClean="0"/>
              <a:t>.</a:t>
            </a:r>
          </a:p>
          <a:p>
            <a:pPr algn="just"/>
            <a:r>
              <a:rPr lang="hu-HU" sz="2200" dirty="0" smtClean="0"/>
              <a:t>A Bizottság a döntéshozatali eljárás bármelyik szakaszában a </a:t>
            </a:r>
            <a:r>
              <a:rPr lang="hu-HU" sz="2200" b="1" dirty="0" smtClean="0"/>
              <a:t>javaslatot visszavonhatja</a:t>
            </a:r>
            <a:r>
              <a:rPr lang="hu-HU" sz="2200" dirty="0" smtClean="0"/>
              <a:t>, ha úgy érzékeli, hogy abban </a:t>
            </a:r>
            <a:r>
              <a:rPr lang="hu-HU" sz="2200" b="1" dirty="0" smtClean="0"/>
              <a:t>nem kívánt módosítások </a:t>
            </a:r>
            <a:r>
              <a:rPr lang="hu-HU" sz="2200" dirty="0" smtClean="0"/>
              <a:t>történtek. </a:t>
            </a:r>
          </a:p>
          <a:p>
            <a:pPr algn="just"/>
            <a:r>
              <a:rPr lang="hu-HU" sz="2200" dirty="0" smtClean="0"/>
              <a:t>A Bizottság </a:t>
            </a:r>
            <a:r>
              <a:rPr lang="hu-HU" sz="2200" b="1" dirty="0" smtClean="0"/>
              <a:t>jogalkotási-kezdeményezési joga nem korlátlan</a:t>
            </a:r>
            <a:r>
              <a:rPr lang="hu-HU" sz="2200" dirty="0" smtClean="0"/>
              <a:t>, hiszen az Európai Tanács, vagy a Európai Parlament is felkérheti jogalkotási javaslatok megfogalmazására.</a:t>
            </a:r>
          </a:p>
          <a:p>
            <a:pPr algn="just"/>
            <a:r>
              <a:rPr lang="hu-HU" sz="2200" dirty="0"/>
              <a:t>Fontos megemlíteni azt a </a:t>
            </a:r>
            <a:r>
              <a:rPr lang="hu-HU" sz="2200" b="1" dirty="0"/>
              <a:t>legalább egymillió uniós polgárt megillető jogot</a:t>
            </a:r>
            <a:r>
              <a:rPr lang="hu-HU" sz="2200" dirty="0"/>
              <a:t>, amellyel kezdeményezhetik, hogy a Bizottság olyan javaslatot terjesszen elő, amelyekben a kezdeményezők szerint uniós jogi aktusra van szükség.</a:t>
            </a:r>
          </a:p>
          <a:p>
            <a:pPr algn="just"/>
            <a:endParaRPr lang="hu-HU" sz="1800" dirty="0" smtClean="0"/>
          </a:p>
          <a:p>
            <a:pPr marL="0" indent="0" algn="just">
              <a:buNone/>
            </a:pP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82" y="0"/>
            <a:ext cx="1638300" cy="11334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80312" y="1134691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smtClean="0"/>
              <a:t>Forrás: </a:t>
            </a:r>
            <a:r>
              <a:rPr lang="hu-HU" sz="900" dirty="0"/>
              <a:t>https://</a:t>
            </a:r>
            <a:r>
              <a:rPr lang="hu-HU" sz="900" dirty="0" smtClean="0"/>
              <a:t>ec.europa.eu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30278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1415258"/>
            <a:ext cx="8229600" cy="4525963"/>
          </a:xfrm>
        </p:spPr>
        <p:txBody>
          <a:bodyPr/>
          <a:lstStyle/>
          <a:p>
            <a:pPr algn="just"/>
            <a:r>
              <a:rPr lang="hu-HU" sz="2400" b="1" dirty="0"/>
              <a:t>A végrehajtási aktus tervezete elleni vagy melletti minősített többség hiányában a Bizottság dönt az aktus elfogadásáról vagy felülvizsgálatáról</a:t>
            </a:r>
            <a:r>
              <a:rPr lang="hu-HU" sz="2400" dirty="0"/>
              <a:t>. </a:t>
            </a:r>
            <a:r>
              <a:rPr lang="hu-HU" sz="2400" dirty="0" smtClean="0"/>
              <a:t>Ez alól a </a:t>
            </a:r>
            <a:r>
              <a:rPr lang="hu-HU" sz="2400" dirty="0"/>
              <a:t>végleges többoldalú kereskedelmi végintézkedések képeznek kivételt, ugyanis ebben az esetben a Bizottságnak a </a:t>
            </a:r>
            <a:r>
              <a:rPr lang="hu-HU" sz="2400" dirty="0" err="1"/>
              <a:t>komitológiai</a:t>
            </a:r>
            <a:r>
              <a:rPr lang="hu-HU" sz="2400" dirty="0"/>
              <a:t> bizottság kedvező véleményére is szüksége van.</a:t>
            </a:r>
          </a:p>
          <a:p>
            <a:pPr algn="just"/>
            <a:r>
              <a:rPr lang="hu-HU" sz="2400" dirty="0"/>
              <a:t>A </a:t>
            </a:r>
            <a:r>
              <a:rPr lang="hu-HU" sz="2400" dirty="0" err="1"/>
              <a:t>komitológiai</a:t>
            </a:r>
            <a:r>
              <a:rPr lang="hu-HU" sz="2400" dirty="0"/>
              <a:t> eljárások esetén az összes dokumentumot az </a:t>
            </a:r>
            <a:r>
              <a:rPr lang="hu-HU" sz="2400" b="1" dirty="0"/>
              <a:t>Európai Parlamenthez és a Tanácshoz is eljuttatják</a:t>
            </a:r>
            <a:r>
              <a:rPr lang="hu-HU" sz="2400" dirty="0"/>
              <a:t>. </a:t>
            </a:r>
            <a:r>
              <a:rPr lang="hu-HU" sz="2400" dirty="0" smtClean="0"/>
              <a:t>Az intézmények </a:t>
            </a:r>
            <a:r>
              <a:rPr lang="hu-HU" sz="2400" dirty="0"/>
              <a:t>eljárás bármely szakaszában jelezhetik a Bizottság felé, hogy a végrehajtási aktus meghaladja a Bizottságra ruházott </a:t>
            </a:r>
            <a:r>
              <a:rPr lang="hu-HU" sz="2400" dirty="0" smtClean="0"/>
              <a:t>hatáskört.</a:t>
            </a:r>
            <a:endParaRPr lang="hu-HU" sz="24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43608" y="245707"/>
            <a:ext cx="80481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Nem jogalkotási eljárások</a:t>
            </a:r>
          </a:p>
          <a:p>
            <a:pPr algn="ctr"/>
            <a:r>
              <a:rPr lang="hu-HU" sz="2400" b="1" dirty="0">
                <a:latin typeface="+mj-lt"/>
              </a:rPr>
              <a:t>A </a:t>
            </a:r>
            <a:r>
              <a:rPr lang="hu-HU" sz="2400" b="1" dirty="0" smtClean="0">
                <a:latin typeface="+mj-lt"/>
              </a:rPr>
              <a:t>végrehajtási </a:t>
            </a:r>
            <a:r>
              <a:rPr lang="hu-HU" sz="2400" b="1" dirty="0">
                <a:latin typeface="+mj-lt"/>
              </a:rPr>
              <a:t>aktusok elfogadására irányuló eljárások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36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hu-HU" sz="1800" b="1" dirty="0" smtClean="0"/>
              <a:t>Az Európai </a:t>
            </a:r>
            <a:r>
              <a:rPr lang="hu-HU" sz="1800" b="1" dirty="0"/>
              <a:t>Tanács nem lát el jogalkotási feladatokat</a:t>
            </a:r>
            <a:r>
              <a:rPr lang="hu-HU" sz="1800" dirty="0"/>
              <a:t>. Az Európai Tanács az elnök összehívására, félévente kétszer ülésezik.</a:t>
            </a:r>
          </a:p>
          <a:p>
            <a:pPr algn="just"/>
            <a:r>
              <a:rPr lang="hu-HU" sz="1800" dirty="0"/>
              <a:t>Ha az Európai Tanács szavazással dönt, az </a:t>
            </a:r>
            <a:r>
              <a:rPr lang="hu-HU" sz="1800" b="1" dirty="0"/>
              <a:t>Európai Tanács elnöke és a Bizottság elnöke nem szavaz</a:t>
            </a:r>
            <a:r>
              <a:rPr lang="hu-HU" sz="1800" dirty="0"/>
              <a:t>. </a:t>
            </a:r>
          </a:p>
          <a:p>
            <a:pPr algn="just"/>
            <a:r>
              <a:rPr lang="hu-HU" sz="1800" dirty="0"/>
              <a:t>Az Európai Tanács egyhangúságot igénylő jogi aktusai elfogadásának a</a:t>
            </a:r>
            <a:r>
              <a:rPr lang="hu-HU" sz="1800" b="1" dirty="0"/>
              <a:t> tagok tartózkodása nem akadálya</a:t>
            </a:r>
            <a:r>
              <a:rPr lang="hu-HU" sz="1800" dirty="0"/>
              <a:t>. </a:t>
            </a:r>
          </a:p>
          <a:p>
            <a:pPr algn="just"/>
            <a:r>
              <a:rPr lang="hu-HU" sz="1800" dirty="0"/>
              <a:t>Ha az Európai Tanács </a:t>
            </a:r>
            <a:r>
              <a:rPr lang="hu-HU" sz="1800" b="1" dirty="0"/>
              <a:t>minősített többséggel jár el</a:t>
            </a:r>
            <a:r>
              <a:rPr lang="hu-HU" sz="1800" dirty="0"/>
              <a:t>: </a:t>
            </a:r>
          </a:p>
          <a:p>
            <a:pPr marL="536575" indent="6350" algn="just">
              <a:buNone/>
              <a:tabLst>
                <a:tab pos="447675" algn="l"/>
              </a:tabLst>
            </a:pPr>
            <a:r>
              <a:rPr lang="hu-HU" sz="1800" dirty="0"/>
              <a:t>• A minősített többséghez az Európai Tanács tagjai legalább 55%-ának a szavazata szükséges, akik egyben az unió népességének legalább 65%-át képviselik.</a:t>
            </a:r>
          </a:p>
          <a:p>
            <a:pPr marL="542925" indent="0" algn="just">
              <a:buNone/>
              <a:tabLst>
                <a:tab pos="447675" algn="l"/>
              </a:tabLst>
            </a:pPr>
            <a:r>
              <a:rPr lang="hu-HU" sz="1800" dirty="0"/>
              <a:t> • Ha az Európai Tanács nem a Bizottságnak vagy az unió külügyi és biztonságpolitikai főképviselőjének a javaslata alapján jár el, a minősített többséghez az Európai Tanács tagjai legalább 72%-ának a szavazata szükséges, akik egyben az unió népességének legalább 65%-át kitevő tagállamokat képviselik. </a:t>
            </a:r>
          </a:p>
          <a:p>
            <a:pPr marL="0" indent="0" algn="just">
              <a:buNone/>
            </a:pPr>
            <a:r>
              <a:rPr lang="hu-HU" sz="1800" dirty="0"/>
              <a:t>Az Európai Tanács </a:t>
            </a:r>
            <a:r>
              <a:rPr lang="hu-HU" sz="1800" b="1" dirty="0"/>
              <a:t>egyszerű többséggel határoz </a:t>
            </a:r>
            <a:r>
              <a:rPr lang="hu-HU" sz="1800" dirty="0"/>
              <a:t>eljárási kérdésekben, valamint eljárási szabályzatának elfogadásakor.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763688" y="38841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+mj-lt"/>
              </a:rPr>
              <a:t>INTÉZMÉNYI </a:t>
            </a:r>
            <a:r>
              <a:rPr lang="hu-HU" sz="2400" b="1" dirty="0" smtClean="0">
                <a:latin typeface="+mj-lt"/>
              </a:rPr>
              <a:t>DÖNTÉSHOZATAL</a:t>
            </a:r>
          </a:p>
          <a:p>
            <a:pPr algn="ctr"/>
            <a:r>
              <a:rPr lang="hu-HU" sz="2400" b="1" dirty="0">
                <a:latin typeface="+mj-lt"/>
              </a:rPr>
              <a:t>Döntéshozatal az Európai Tanácsban</a:t>
            </a:r>
          </a:p>
        </p:txBody>
      </p:sp>
    </p:spTree>
    <p:extLst>
      <p:ext uri="{BB962C8B-B14F-4D97-AF65-F5344CB8AC3E}">
        <p14:creationId xmlns:p14="http://schemas.microsoft.com/office/powerpoint/2010/main" val="32858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/>
              <a:t>Az </a:t>
            </a:r>
            <a:r>
              <a:rPr lang="hu-HU" sz="2000" b="1" dirty="0"/>
              <a:t>elnök a Bizottság tagjai számára </a:t>
            </a:r>
            <a:r>
              <a:rPr lang="hu-HU" sz="2000" dirty="0"/>
              <a:t>tevékenységi területeket („portfóliókat”) jelöl ki, amelyek vonatkozásában felelősek a Bizottság munkájának előkészítéséért és a Bizottság határozatainak végrehajtásáért. </a:t>
            </a:r>
          </a:p>
          <a:p>
            <a:pPr marL="0" indent="0" algn="just">
              <a:buNone/>
            </a:pPr>
            <a:r>
              <a:rPr lang="hu-HU" sz="2000" b="1" dirty="0"/>
              <a:t>Az elnök felkérheti a Bizottság tagjait</a:t>
            </a:r>
            <a:r>
              <a:rPr lang="hu-HU" sz="2000" dirty="0"/>
              <a:t>, hogy az általa meghatározott politikai iránymutatások és prioritások végrehajtása érdekében </a:t>
            </a:r>
            <a:r>
              <a:rPr lang="hu-HU" sz="2000" b="1" dirty="0"/>
              <a:t>tegyenek konkrét intézkedéseket</a:t>
            </a:r>
            <a:r>
              <a:rPr lang="hu-HU" sz="2000" dirty="0"/>
              <a:t>.</a:t>
            </a:r>
            <a:r>
              <a:rPr lang="hu-HU" sz="2000" b="1" dirty="0"/>
              <a:t> </a:t>
            </a:r>
            <a:r>
              <a:rPr lang="hu-HU" sz="2000" dirty="0"/>
              <a:t>E területekhez kapcsolódóan a biztosok által benyújtott javaslatokról </a:t>
            </a:r>
            <a:r>
              <a:rPr lang="hu-HU" sz="2000" dirty="0" smtClean="0"/>
              <a:t>a Bizottság </a:t>
            </a:r>
            <a:r>
              <a:rPr lang="hu-HU" sz="2000" b="1" dirty="0" smtClean="0"/>
              <a:t>szóbeli </a:t>
            </a:r>
            <a:r>
              <a:rPr lang="hu-HU" sz="2000" b="1" dirty="0"/>
              <a:t>eljárás útján vagy írásbeli eljárás során dönt</a:t>
            </a:r>
            <a:r>
              <a:rPr lang="hu-HU" sz="2000" dirty="0"/>
              <a:t>. </a:t>
            </a:r>
            <a:endParaRPr lang="hu-HU" sz="2000" b="1" dirty="0"/>
          </a:p>
          <a:p>
            <a:pPr algn="just"/>
            <a:r>
              <a:rPr lang="hu-HU" sz="2000" b="1" dirty="0"/>
              <a:t>Szóbeli eljárás </a:t>
            </a:r>
            <a:r>
              <a:rPr lang="hu-HU" sz="2000" dirty="0"/>
              <a:t>során a Bizottság akkor határozatképes, ha tagjainak többsége jelen van. Határozatait tagjai többségének szavazatával fogadja el.</a:t>
            </a:r>
          </a:p>
          <a:p>
            <a:pPr algn="just"/>
            <a:r>
              <a:rPr lang="hu-HU" sz="2000" b="1" dirty="0"/>
              <a:t>Írásbeli eljárás </a:t>
            </a:r>
            <a:r>
              <a:rPr lang="hu-HU" sz="2000" dirty="0"/>
              <a:t>során</a:t>
            </a:r>
            <a:r>
              <a:rPr lang="hu-HU" sz="2000" b="1" dirty="0"/>
              <a:t> </a:t>
            </a:r>
            <a:r>
              <a:rPr lang="hu-HU" sz="2000" dirty="0"/>
              <a:t>a tervezet szövegét írásban eljuttatják a Bizottság valamennyi tagjának. A tagoknak határidőn belül közölniük kell a tervezettel kapcsolatos fenntartásaikat, vagy módosító indítványaikat. A Bizottság bármely tagja kérheti az írásbeli eljárás során, hogy a tervezetet az ülésen vitassák meg.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36710" y="54868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+mj-lt"/>
              </a:rPr>
              <a:t>INTÉZMÉNYI </a:t>
            </a:r>
            <a:r>
              <a:rPr lang="hu-HU" sz="2000" b="1" dirty="0" smtClean="0">
                <a:latin typeface="+mj-lt"/>
              </a:rPr>
              <a:t>DÖNTÉSHOZATAL</a:t>
            </a:r>
          </a:p>
          <a:p>
            <a:pPr algn="ctr"/>
            <a:r>
              <a:rPr lang="hu-HU" sz="2000" b="1" dirty="0">
                <a:latin typeface="+mj-lt"/>
              </a:rPr>
              <a:t>Döntés-előkészítés és döntéshozatal az Európai Bizottságban</a:t>
            </a:r>
          </a:p>
        </p:txBody>
      </p:sp>
    </p:spTree>
    <p:extLst>
      <p:ext uri="{BB962C8B-B14F-4D97-AF65-F5344CB8AC3E}">
        <p14:creationId xmlns:p14="http://schemas.microsoft.com/office/powerpoint/2010/main" val="36337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23528" y="1412776"/>
            <a:ext cx="8644452" cy="2376264"/>
          </a:xfrm>
        </p:spPr>
        <p:txBody>
          <a:bodyPr/>
          <a:lstStyle/>
          <a:p>
            <a:pPr marL="0" indent="0" algn="just">
              <a:buNone/>
            </a:pPr>
            <a:r>
              <a:rPr lang="hu-HU" sz="1800" b="1" dirty="0"/>
              <a:t>A</a:t>
            </a:r>
            <a:r>
              <a:rPr lang="hu-HU" sz="1800" dirty="0"/>
              <a:t> </a:t>
            </a:r>
            <a:r>
              <a:rPr lang="hu-HU" sz="1800" b="1" dirty="0"/>
              <a:t>tagállamok brüsszeli képviseleteinek munkatársaiból </a:t>
            </a:r>
            <a:r>
              <a:rPr lang="hu-HU" sz="1800" dirty="0"/>
              <a:t>álló </a:t>
            </a:r>
            <a:r>
              <a:rPr lang="hu-HU" sz="1800" b="1" dirty="0"/>
              <a:t>Állandó Képviselők Bizottsága (COREPER) végzi ezt a tevékenységet</a:t>
            </a:r>
            <a:r>
              <a:rPr lang="hu-HU" sz="1800" dirty="0"/>
              <a:t>. Az utóbbi a már ismertetett módon két szinten jelenik meg: </a:t>
            </a:r>
            <a:endParaRPr lang="hu-HU" sz="1800" dirty="0" smtClean="0"/>
          </a:p>
          <a:p>
            <a:pPr marL="363538" indent="0" algn="just">
              <a:buNone/>
            </a:pPr>
            <a:r>
              <a:rPr lang="hu-HU" sz="1800" dirty="0" smtClean="0"/>
              <a:t>• </a:t>
            </a:r>
            <a:r>
              <a:rPr lang="hu-HU" sz="1800" b="1" dirty="0"/>
              <a:t>COREPER I</a:t>
            </a:r>
            <a:r>
              <a:rPr lang="hu-HU" sz="1800" dirty="0"/>
              <a:t>: a tagállamok állandó képviselőinek helyetteseiből áll. </a:t>
            </a:r>
            <a:endParaRPr lang="hu-HU" sz="1800" dirty="0" smtClean="0"/>
          </a:p>
          <a:p>
            <a:pPr marL="363538" indent="0" algn="just">
              <a:buNone/>
            </a:pPr>
            <a:r>
              <a:rPr lang="hu-HU" sz="1800" dirty="0" smtClean="0"/>
              <a:t>• </a:t>
            </a:r>
            <a:r>
              <a:rPr lang="hu-HU" sz="1800" b="1" dirty="0"/>
              <a:t>COREPER II</a:t>
            </a:r>
            <a:r>
              <a:rPr lang="hu-HU" sz="1800" dirty="0"/>
              <a:t>: tagjai a tagállamok állandó képviselői. </a:t>
            </a:r>
          </a:p>
          <a:p>
            <a:pPr marL="0" indent="0" algn="just">
              <a:buNone/>
            </a:pPr>
            <a:r>
              <a:rPr lang="hu-HU" sz="1800" dirty="0" smtClean="0"/>
              <a:t>A </a:t>
            </a:r>
            <a:r>
              <a:rPr lang="hu-HU" sz="1800" b="1" dirty="0"/>
              <a:t>Szerződések határozzák meg, hogy adott kérdésben </a:t>
            </a:r>
            <a:r>
              <a:rPr lang="hu-HU" sz="1800" b="1" dirty="0" smtClean="0"/>
              <a:t>hogyan fognak szavazni.</a:t>
            </a:r>
          </a:p>
          <a:p>
            <a:pPr marL="0" indent="0" algn="just">
              <a:buNone/>
            </a:pPr>
            <a:r>
              <a:rPr lang="hu-HU" sz="1800" b="1" dirty="0"/>
              <a:t>Az egyszerű többséget</a:t>
            </a:r>
            <a:r>
              <a:rPr lang="hu-HU" sz="1800" dirty="0"/>
              <a:t> igénylő jogi aktusok elfogadásakor a Tanács tagjainak többségével jár el (főként eljárási kérdésekben). </a:t>
            </a:r>
            <a:endParaRPr lang="hu-HU" sz="1800" dirty="0" smtClean="0"/>
          </a:p>
          <a:p>
            <a:pPr marL="0" indent="0" algn="just">
              <a:buNone/>
            </a:pPr>
            <a:r>
              <a:rPr lang="hu-HU" sz="1800" dirty="0" smtClean="0"/>
              <a:t>A </a:t>
            </a:r>
            <a:r>
              <a:rPr lang="hu-HU" sz="1800" dirty="0"/>
              <a:t>Tanács </a:t>
            </a:r>
            <a:r>
              <a:rPr lang="hu-HU" sz="1800" b="1" dirty="0"/>
              <a:t>egyhangúságot</a:t>
            </a:r>
            <a:r>
              <a:rPr lang="hu-HU" sz="1800" dirty="0"/>
              <a:t> igénylő jogi aktusai elfogadásának nem akadálya a jelen lévő vagy képviselt tagok tartózkodása.</a:t>
            </a:r>
          </a:p>
          <a:p>
            <a:pPr marL="0" indent="0" algn="just">
              <a:buNone/>
            </a:pPr>
            <a:endParaRPr lang="hu-HU" sz="1800" dirty="0"/>
          </a:p>
          <a:p>
            <a:pPr marL="0" indent="0" algn="just">
              <a:buNone/>
            </a:pPr>
            <a:endParaRPr lang="hu-HU" sz="18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1763688" y="38841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+mj-lt"/>
              </a:rPr>
              <a:t>INTÉZMÉNYI </a:t>
            </a:r>
            <a:r>
              <a:rPr lang="hu-HU" sz="2400" b="1" dirty="0" smtClean="0">
                <a:latin typeface="+mj-lt"/>
              </a:rPr>
              <a:t>DÖNTÉSHOZATAL</a:t>
            </a:r>
          </a:p>
          <a:p>
            <a:pPr algn="ctr"/>
            <a:r>
              <a:rPr lang="hu-HU" sz="2400" b="1" dirty="0">
                <a:latin typeface="+mj-lt"/>
              </a:rPr>
              <a:t>Döntéshozatal a Tanácsban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03086" y="4479866"/>
            <a:ext cx="38164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hu-HU" dirty="0" smtClean="0">
                <a:latin typeface="+mj-lt"/>
              </a:rPr>
              <a:t>Az </a:t>
            </a:r>
            <a:r>
              <a:rPr lang="hu-HU" dirty="0">
                <a:latin typeface="+mj-lt"/>
              </a:rPr>
              <a:t>integráció fejlődésével a </a:t>
            </a:r>
            <a:r>
              <a:rPr lang="hu-HU" b="1" dirty="0">
                <a:latin typeface="+mj-lt"/>
              </a:rPr>
              <a:t>minősített többségi </a:t>
            </a:r>
            <a:r>
              <a:rPr lang="hu-HU" b="1" dirty="0" smtClean="0">
                <a:latin typeface="+mj-lt"/>
              </a:rPr>
              <a:t>döntéshozatal </a:t>
            </a:r>
            <a:r>
              <a:rPr lang="hu-HU" dirty="0" smtClean="0">
                <a:latin typeface="+mj-lt"/>
              </a:rPr>
              <a:t>vált </a:t>
            </a:r>
            <a:r>
              <a:rPr lang="hu-HU" dirty="0">
                <a:latin typeface="+mj-lt"/>
              </a:rPr>
              <a:t>általánossá, így a tanácsi döntéshozatal főszabályként a minősített többségi döntéshozatal szerint történik</a:t>
            </a:r>
            <a:r>
              <a:rPr lang="hu-HU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hu-HU" sz="1600" dirty="0"/>
          </a:p>
          <a:p>
            <a:pPr marL="0" indent="0" algn="just">
              <a:buNone/>
            </a:pPr>
            <a:r>
              <a:rPr lang="hu-HU" sz="1600" dirty="0" smtClean="0"/>
              <a:t>További információkért klikk: </a:t>
            </a:r>
            <a:r>
              <a:rPr lang="hu-HU" sz="1600" dirty="0" smtClean="0">
                <a:hlinkClick r:id="rId2"/>
              </a:rPr>
              <a:t>LINK</a:t>
            </a:r>
            <a:endParaRPr lang="hu-HU" sz="1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40" y="4310373"/>
            <a:ext cx="4104456" cy="23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/>
              <a:t>A minősített többségi döntéshozatal </a:t>
            </a:r>
            <a:r>
              <a:rPr lang="hu-HU" sz="2000" b="1" dirty="0"/>
              <a:t>esetén három időszak határolható </a:t>
            </a:r>
            <a:r>
              <a:rPr lang="hu-HU" sz="2000" b="1" dirty="0" smtClean="0"/>
              <a:t> el</a:t>
            </a:r>
            <a:r>
              <a:rPr lang="hu-HU" sz="2000" dirty="0"/>
              <a:t>: </a:t>
            </a:r>
          </a:p>
          <a:p>
            <a:pPr marL="0" indent="0" algn="just">
              <a:buNone/>
            </a:pPr>
            <a:r>
              <a:rPr lang="hu-HU" sz="2000" dirty="0"/>
              <a:t>• </a:t>
            </a:r>
            <a:r>
              <a:rPr lang="hu-HU" sz="2000" b="1" dirty="0"/>
              <a:t>2014. október 31-ig</a:t>
            </a:r>
            <a:r>
              <a:rPr lang="hu-HU" sz="2000" dirty="0"/>
              <a:t>: a </a:t>
            </a:r>
            <a:r>
              <a:rPr lang="hu-HU" sz="2000" b="1" dirty="0"/>
              <a:t>szavazati súlyokon alapuló</a:t>
            </a:r>
            <a:r>
              <a:rPr lang="hu-HU" sz="2000" dirty="0"/>
              <a:t>, </a:t>
            </a:r>
            <a:r>
              <a:rPr lang="hu-HU" sz="2000" dirty="0" smtClean="0"/>
              <a:t>nizzai </a:t>
            </a:r>
            <a:r>
              <a:rPr lang="hu-HU" sz="2000" dirty="0"/>
              <a:t>szavazati rendszer volt alkalmazandó. A tagállamok összesen 352 szavazati súllyal rendelkeztek, 260 kellett az eredményes szavazáshoz (pl. Magyarország 12 szavazati súllyal rendelkezett).</a:t>
            </a:r>
          </a:p>
          <a:p>
            <a:pPr marL="0" indent="0" algn="just">
              <a:buNone/>
            </a:pPr>
            <a:r>
              <a:rPr lang="hu-HU" sz="2000" dirty="0"/>
              <a:t> • </a:t>
            </a:r>
            <a:r>
              <a:rPr lang="hu-HU" sz="2000" b="1" dirty="0"/>
              <a:t>2014. november 1. – 2017. március 31-ig</a:t>
            </a:r>
            <a:r>
              <a:rPr lang="hu-HU" sz="2000" dirty="0"/>
              <a:t>: főszabályként már </a:t>
            </a:r>
            <a:r>
              <a:rPr lang="hu-HU" sz="2000" dirty="0" smtClean="0"/>
              <a:t>az </a:t>
            </a:r>
            <a:r>
              <a:rPr lang="hu-HU" sz="2000" b="1" dirty="0" smtClean="0"/>
              <a:t>kettős </a:t>
            </a:r>
            <a:r>
              <a:rPr lang="hu-HU" sz="2000" b="1" dirty="0"/>
              <a:t>többség elve </a:t>
            </a:r>
            <a:r>
              <a:rPr lang="hu-HU" sz="2000" b="1" dirty="0" smtClean="0"/>
              <a:t>érvényesült</a:t>
            </a:r>
            <a:r>
              <a:rPr lang="hu-HU" sz="2000" dirty="0" smtClean="0"/>
              <a:t>. </a:t>
            </a:r>
            <a:r>
              <a:rPr lang="hu-HU" sz="2000" b="1" dirty="0" smtClean="0"/>
              <a:t>A </a:t>
            </a:r>
            <a:r>
              <a:rPr lang="hu-HU" sz="2000" b="1" dirty="0"/>
              <a:t>minősített többséghez </a:t>
            </a:r>
            <a:r>
              <a:rPr lang="hu-HU" sz="2000" dirty="0"/>
              <a:t>a Tanács tagjai legalább </a:t>
            </a:r>
            <a:r>
              <a:rPr lang="hu-HU" sz="2000" b="1" dirty="0"/>
              <a:t>55%-ának a szavazata szükséges</a:t>
            </a:r>
            <a:r>
              <a:rPr lang="hu-HU" sz="2000" dirty="0"/>
              <a:t>, akik az unió népességének legalább 65%-át </a:t>
            </a:r>
            <a:r>
              <a:rPr lang="hu-HU" sz="2000" dirty="0" smtClean="0"/>
              <a:t>kiteszik. Ha </a:t>
            </a:r>
            <a:r>
              <a:rPr lang="hu-HU" sz="2000" dirty="0"/>
              <a:t>a Tanács nem a Bizottságnak vagy az unió külügyi és biztonságpolitikai főképviselőjének a javaslata alapján jár el, a minősített többséghez a Tanács tagjai 72 legalább </a:t>
            </a:r>
            <a:r>
              <a:rPr lang="hu-HU" sz="2000" b="1" dirty="0"/>
              <a:t>72%-ának a szavazata szükséges</a:t>
            </a:r>
            <a:r>
              <a:rPr lang="hu-HU" sz="2000" dirty="0"/>
              <a:t>, akik egyben az unió népességének legalább 65%-át kitevő tagállamokat képviselik. </a:t>
            </a:r>
          </a:p>
          <a:p>
            <a:pPr marL="0" indent="0" algn="just">
              <a:buNone/>
            </a:pPr>
            <a:r>
              <a:rPr lang="hu-HU" sz="2000" dirty="0"/>
              <a:t>• </a:t>
            </a:r>
            <a:r>
              <a:rPr lang="hu-HU" sz="2000" b="1" dirty="0"/>
              <a:t>2017. április 1-jétől</a:t>
            </a:r>
            <a:r>
              <a:rPr lang="hu-HU" sz="2000" dirty="0"/>
              <a:t>: kizárólag a </a:t>
            </a:r>
            <a:r>
              <a:rPr lang="hu-HU" sz="2000" b="1" dirty="0"/>
              <a:t>kettős többség elve érvényesülhet </a:t>
            </a:r>
            <a:r>
              <a:rPr lang="hu-HU" sz="2000" dirty="0"/>
              <a:t>a szavazás során.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763688" y="38841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+mj-lt"/>
              </a:rPr>
              <a:t>INTÉZMÉNYI </a:t>
            </a:r>
            <a:r>
              <a:rPr lang="hu-HU" sz="2400" b="1" dirty="0" smtClean="0">
                <a:latin typeface="+mj-lt"/>
              </a:rPr>
              <a:t>DÖNTÉSHOZATAL</a:t>
            </a:r>
          </a:p>
          <a:p>
            <a:pPr algn="ctr"/>
            <a:r>
              <a:rPr lang="hu-HU" sz="2400" b="1" dirty="0">
                <a:latin typeface="+mj-lt"/>
              </a:rPr>
              <a:t>Döntéshozatal a Tanácsban </a:t>
            </a:r>
          </a:p>
        </p:txBody>
      </p:sp>
    </p:spTree>
    <p:extLst>
      <p:ext uri="{BB962C8B-B14F-4D97-AF65-F5344CB8AC3E}">
        <p14:creationId xmlns:p14="http://schemas.microsoft.com/office/powerpoint/2010/main" val="7069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2376264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/>
              <a:t>Az </a:t>
            </a:r>
            <a:r>
              <a:rPr lang="hu-HU" sz="2000" b="1" dirty="0"/>
              <a:t>Európai Parlament évente egy ülésszakot tart</a:t>
            </a:r>
            <a:r>
              <a:rPr lang="hu-HU" sz="2000" dirty="0"/>
              <a:t>. Minden március második keddjén külön összehívás nélkül ül össze. </a:t>
            </a:r>
            <a:endParaRPr lang="hu-HU" sz="2000" dirty="0" smtClean="0"/>
          </a:p>
          <a:p>
            <a:pPr marL="0" indent="0" algn="just">
              <a:buNone/>
            </a:pPr>
            <a:r>
              <a:rPr lang="hu-HU" sz="2000" b="1" dirty="0" smtClean="0"/>
              <a:t>Az </a:t>
            </a:r>
            <a:r>
              <a:rPr lang="hu-HU" sz="2000" b="1" dirty="0"/>
              <a:t>Európai Parlament </a:t>
            </a:r>
            <a:r>
              <a:rPr lang="hu-HU" sz="2000" dirty="0"/>
              <a:t>tagjai</a:t>
            </a:r>
            <a:r>
              <a:rPr lang="hu-HU" sz="2000" b="1" dirty="0"/>
              <a:t> </a:t>
            </a:r>
            <a:r>
              <a:rPr lang="hu-HU" sz="2000" dirty="0"/>
              <a:t>többségének kérelmére, valamint a Tanács vagy a Bizottság kérelmére </a:t>
            </a:r>
            <a:r>
              <a:rPr lang="hu-HU" sz="2000" b="1" dirty="0"/>
              <a:t>rendkívüli ülésszakot tarthat</a:t>
            </a:r>
            <a:r>
              <a:rPr lang="hu-HU" sz="2000" dirty="0"/>
              <a:t>. </a:t>
            </a:r>
            <a:endParaRPr lang="hu-HU" sz="2000" dirty="0" smtClean="0"/>
          </a:p>
          <a:p>
            <a:pPr marL="0" indent="0" algn="just">
              <a:buNone/>
            </a:pPr>
            <a:r>
              <a:rPr lang="hu-HU" sz="2000" b="1" dirty="0" smtClean="0"/>
              <a:t>A </a:t>
            </a:r>
            <a:r>
              <a:rPr lang="hu-HU" sz="2000" b="1" dirty="0"/>
              <a:t>rendes ülésszakokon</a:t>
            </a:r>
            <a:r>
              <a:rPr lang="hu-HU" sz="2000" dirty="0"/>
              <a:t> belül legalább havi rendszerességgel tart (négynapos) plenáris ülést Strasbourgban, ezt egészítik ki további rövidebb plenáris ülések és </a:t>
            </a:r>
            <a:r>
              <a:rPr lang="hu-HU" sz="2000" dirty="0" smtClean="0"/>
              <a:t>szakbizottsági </a:t>
            </a:r>
            <a:r>
              <a:rPr lang="hu-HU" sz="2000" dirty="0"/>
              <a:t>ülések. 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63688" y="38841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+mj-lt"/>
              </a:rPr>
              <a:t>INTÉZMÉNYI </a:t>
            </a:r>
            <a:r>
              <a:rPr lang="hu-HU" sz="2400" b="1" dirty="0" smtClean="0">
                <a:latin typeface="+mj-lt"/>
              </a:rPr>
              <a:t>DÖNTÉSHOZATAL</a:t>
            </a:r>
          </a:p>
          <a:p>
            <a:pPr algn="ctr"/>
            <a:r>
              <a:rPr lang="hu-HU" sz="2400" b="1" dirty="0">
                <a:latin typeface="+mj-lt"/>
              </a:rPr>
              <a:t>Döntéshozatal az Európai Parlamentben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39552" y="3933056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A Parlament akkor határozatképes</a:t>
            </a:r>
            <a:r>
              <a:rPr lang="hu-HU" sz="2000" dirty="0">
                <a:latin typeface="+mj-lt"/>
              </a:rPr>
              <a:t>, ha az ülésteremben a képviselők </a:t>
            </a:r>
            <a:r>
              <a:rPr lang="hu-HU" sz="2000" b="1" dirty="0">
                <a:latin typeface="+mj-lt"/>
              </a:rPr>
              <a:t>egyharmada jelen van</a:t>
            </a:r>
            <a:r>
              <a:rPr lang="hu-HU" sz="2000" dirty="0">
                <a:latin typeface="+mj-lt"/>
              </a:rPr>
              <a:t>. A Szerződések főszabályként azt írják elő, hogy az Európai Parlament a leadott szavazatok többségével határoz</a:t>
            </a:r>
            <a:r>
              <a:rPr lang="hu-HU" sz="2000" dirty="0" smtClean="0">
                <a:latin typeface="+mj-lt"/>
              </a:rPr>
              <a:t>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1696" y="6471301"/>
            <a:ext cx="364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További információkért klikk: </a:t>
            </a:r>
            <a:r>
              <a:rPr lang="hu-HU" dirty="0" smtClean="0">
                <a:hlinkClick r:id="rId2"/>
              </a:rPr>
              <a:t>LINK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27" y="3789040"/>
            <a:ext cx="4464496" cy="25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u-HU" b="1" dirty="0" smtClean="0"/>
              <a:t>Jogalkotás</a:t>
            </a:r>
            <a:br>
              <a:rPr lang="hu-HU" b="1" dirty="0" smtClean="0"/>
            </a:br>
            <a:r>
              <a:rPr lang="hu-HU" sz="3200" b="1" dirty="0" smtClean="0"/>
              <a:t>Az Európai Bizottság szerepe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412776"/>
            <a:ext cx="5688632" cy="5445224"/>
          </a:xfrm>
        </p:spPr>
        <p:txBody>
          <a:bodyPr/>
          <a:lstStyle/>
          <a:p>
            <a:pPr marL="0" indent="0" algn="just">
              <a:buNone/>
            </a:pPr>
            <a:r>
              <a:rPr lang="hu-HU" sz="1900" dirty="0" smtClean="0"/>
              <a:t>A kezdeményezés az alábbi feltételeknek kell eleget tennie: </a:t>
            </a:r>
          </a:p>
          <a:p>
            <a:pPr marL="623888" indent="-449263" algn="just"/>
            <a:r>
              <a:rPr lang="hu-HU" sz="1900" dirty="0" smtClean="0"/>
              <a:t>legalább </a:t>
            </a:r>
            <a:r>
              <a:rPr lang="hu-HU" sz="1900" b="1" dirty="0"/>
              <a:t>egymillió </a:t>
            </a:r>
            <a:r>
              <a:rPr lang="hu-HU" sz="1900" b="1" dirty="0" smtClean="0"/>
              <a:t>aláírásnak kell </a:t>
            </a:r>
            <a:r>
              <a:rPr lang="hu-HU" sz="1900" dirty="0" smtClean="0"/>
              <a:t>összegyűlnie,</a:t>
            </a:r>
            <a:endParaRPr lang="hu-HU" sz="1900" dirty="0"/>
          </a:p>
          <a:p>
            <a:pPr marL="623888" indent="-449263" algn="just"/>
            <a:r>
              <a:rPr lang="hu-HU" sz="1900" dirty="0"/>
              <a:t>az </a:t>
            </a:r>
            <a:r>
              <a:rPr lang="hu-HU" sz="1900" dirty="0" smtClean="0"/>
              <a:t>aláírásoknak </a:t>
            </a:r>
            <a:r>
              <a:rPr lang="hu-HU" sz="1900" dirty="0"/>
              <a:t>legalább </a:t>
            </a:r>
            <a:r>
              <a:rPr lang="hu-HU" sz="1900" b="1" dirty="0"/>
              <a:t>hét EU-országból </a:t>
            </a:r>
            <a:r>
              <a:rPr lang="hu-HU" sz="1900" dirty="0"/>
              <a:t>kell </a:t>
            </a:r>
            <a:r>
              <a:rPr lang="hu-HU" sz="1900" dirty="0" smtClean="0"/>
              <a:t>származniuk.</a:t>
            </a:r>
          </a:p>
          <a:p>
            <a:pPr algn="just"/>
            <a:r>
              <a:rPr lang="hu-HU" sz="1900" dirty="0" smtClean="0"/>
              <a:t>Ha a kezdeményezés eleget tett ezeknek a  </a:t>
            </a:r>
            <a:r>
              <a:rPr lang="hu-HU" sz="1900" dirty="0"/>
              <a:t>feltételeket, a </a:t>
            </a:r>
            <a:r>
              <a:rPr lang="hu-HU" sz="1900" b="1" dirty="0" smtClean="0"/>
              <a:t>Bizottság megvizsgálja</a:t>
            </a:r>
            <a:r>
              <a:rPr lang="hu-HU" sz="1900" dirty="0" smtClean="0"/>
              <a:t>. A benyújtást követő </a:t>
            </a:r>
            <a:r>
              <a:rPr lang="hu-HU" sz="1900" b="1" dirty="0" smtClean="0"/>
              <a:t>3 hónapon belül </a:t>
            </a:r>
            <a:r>
              <a:rPr lang="hu-HU" sz="1900" dirty="0" smtClean="0"/>
              <a:t>a Bizottsággal a </a:t>
            </a:r>
            <a:r>
              <a:rPr lang="hu-HU" sz="1900" b="1" dirty="0" smtClean="0"/>
              <a:t>szervezőket fogadja</a:t>
            </a:r>
            <a:r>
              <a:rPr lang="hu-HU" sz="1900" dirty="0" smtClean="0"/>
              <a:t>, hogy ismertessék a kezdeményezést. </a:t>
            </a:r>
            <a:endParaRPr lang="hu-HU" sz="1900" dirty="0"/>
          </a:p>
          <a:p>
            <a:pPr algn="just"/>
            <a:r>
              <a:rPr lang="hu-HU" sz="1900" dirty="0" smtClean="0"/>
              <a:t>A </a:t>
            </a:r>
            <a:r>
              <a:rPr lang="hu-HU" sz="1900" dirty="0"/>
              <a:t>szervezők </a:t>
            </a:r>
            <a:r>
              <a:rPr lang="hu-HU" sz="1900" dirty="0" smtClean="0"/>
              <a:t>az </a:t>
            </a:r>
            <a:r>
              <a:rPr lang="hu-HU" sz="1900" b="1" dirty="0"/>
              <a:t>Európai Parlamentben nyilvános meghallgatáson </a:t>
            </a:r>
            <a:r>
              <a:rPr lang="hu-HU" sz="1900" dirty="0" smtClean="0"/>
              <a:t>ismertetik </a:t>
            </a:r>
            <a:r>
              <a:rPr lang="hu-HU" sz="1900" dirty="0"/>
              <a:t>kezdeményezésüket</a:t>
            </a:r>
            <a:r>
              <a:rPr lang="hu-HU" sz="1900" dirty="0" smtClean="0"/>
              <a:t>, majd ezután a Bizottság </a:t>
            </a:r>
            <a:r>
              <a:rPr lang="hu-HU" sz="1900" b="1" dirty="0"/>
              <a:t>hivatalos választ </a:t>
            </a:r>
            <a:r>
              <a:rPr lang="hu-HU" sz="1900" b="1" dirty="0" smtClean="0"/>
              <a:t>ad</a:t>
            </a:r>
            <a:r>
              <a:rPr lang="hu-HU" sz="1900" dirty="0" smtClean="0"/>
              <a:t>. A válaszban közli</a:t>
            </a:r>
            <a:r>
              <a:rPr lang="hu-HU" sz="1900" dirty="0"/>
              <a:t>, hogy a </a:t>
            </a:r>
            <a:r>
              <a:rPr lang="hu-HU" sz="1900" dirty="0" smtClean="0"/>
              <a:t>kezdeményezéssel kapcsolatosan </a:t>
            </a:r>
            <a:r>
              <a:rPr lang="hu-HU" sz="1900" b="1" dirty="0"/>
              <a:t>milyen lépéseket tervez</a:t>
            </a:r>
            <a:r>
              <a:rPr lang="hu-HU" sz="1900" dirty="0"/>
              <a:t>, illetve </a:t>
            </a:r>
            <a:r>
              <a:rPr lang="hu-HU" sz="1900" dirty="0" smtClean="0"/>
              <a:t>megindokolja</a:t>
            </a:r>
            <a:r>
              <a:rPr lang="hu-HU" sz="1900" dirty="0"/>
              <a:t>, ha </a:t>
            </a:r>
            <a:r>
              <a:rPr lang="hu-HU" sz="1900" b="1" dirty="0" smtClean="0"/>
              <a:t>nem tesz </a:t>
            </a:r>
            <a:r>
              <a:rPr lang="hu-HU" sz="1900" b="1" dirty="0"/>
              <a:t>új jogszabályra </a:t>
            </a:r>
            <a:r>
              <a:rPr lang="hu-HU" sz="1900" dirty="0"/>
              <a:t>irányuló </a:t>
            </a:r>
            <a:r>
              <a:rPr lang="hu-HU" sz="1900" dirty="0" smtClean="0"/>
              <a:t>javaslatot.</a:t>
            </a:r>
            <a:endParaRPr lang="hu-HU" sz="1900" dirty="0"/>
          </a:p>
          <a:p>
            <a:endParaRPr lang="hu-HU" sz="1900" dirty="0" smtClean="0"/>
          </a:p>
          <a:p>
            <a:pPr marL="0" indent="0">
              <a:buNone/>
            </a:pPr>
            <a:endParaRPr lang="hu-HU" sz="19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68225"/>
            <a:ext cx="2808312" cy="28083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935510" y="4558394"/>
            <a:ext cx="2595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http://www.minority-safepack.eu/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940152" y="53012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További információkért klikk: </a:t>
            </a:r>
            <a:r>
              <a:rPr lang="hu-HU" dirty="0" smtClean="0">
                <a:hlinkClick r:id="rId3"/>
              </a:rPr>
              <a:t>LINK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71" y="0"/>
            <a:ext cx="1638300" cy="113347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233301" y="1133475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smtClean="0"/>
              <a:t>Forrás: </a:t>
            </a:r>
            <a:r>
              <a:rPr lang="hu-HU" sz="900" dirty="0"/>
              <a:t>https://</a:t>
            </a:r>
            <a:r>
              <a:rPr lang="hu-HU" sz="900" dirty="0" smtClean="0"/>
              <a:t>ec.europa.eu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11434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u-HU" b="1" dirty="0" smtClean="0"/>
              <a:t>Jogalkotás</a:t>
            </a:r>
            <a:br>
              <a:rPr lang="hu-HU" b="1" dirty="0" smtClean="0"/>
            </a:br>
            <a:r>
              <a:rPr lang="hu-HU" sz="3200" b="1" dirty="0" smtClean="0"/>
              <a:t>A Tanács szerepe</a:t>
            </a:r>
            <a:endParaRPr lang="hu-HU" sz="3200" b="1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400600"/>
          </a:xfrm>
        </p:spPr>
        <p:txBody>
          <a:bodyPr/>
          <a:lstStyle/>
          <a:p>
            <a:pPr algn="just"/>
            <a:r>
              <a:rPr lang="hu-HU" sz="2200" dirty="0" smtClean="0"/>
              <a:t>A Tanács az </a:t>
            </a:r>
            <a:r>
              <a:rPr lang="hu-HU" sz="2200" b="1" dirty="0"/>
              <a:t>Európai Unió legfőbb jogalkotó szerve</a:t>
            </a:r>
            <a:r>
              <a:rPr lang="hu-HU" sz="2200" dirty="0"/>
              <a:t>, </a:t>
            </a:r>
            <a:r>
              <a:rPr lang="hu-HU" sz="2200" dirty="0" smtClean="0"/>
              <a:t>tekintettel arra, </a:t>
            </a:r>
            <a:r>
              <a:rPr lang="hu-HU" sz="2200" dirty="0"/>
              <a:t>hogy az Európai Parlamenttel közösen fogad el jogszabályokat, </a:t>
            </a:r>
            <a:r>
              <a:rPr lang="hu-HU" sz="2200" dirty="0" smtClean="0"/>
              <a:t>valamint számos </a:t>
            </a:r>
            <a:r>
              <a:rPr lang="hu-HU" sz="2200" dirty="0"/>
              <a:t>esetben gyakorlatilag </a:t>
            </a:r>
            <a:r>
              <a:rPr lang="hu-HU" sz="2200" b="1" dirty="0"/>
              <a:t>önállóan </a:t>
            </a:r>
            <a:r>
              <a:rPr lang="hu-HU" sz="2200" b="1" dirty="0" smtClean="0"/>
              <a:t>is megteheti ezt</a:t>
            </a:r>
            <a:r>
              <a:rPr lang="hu-HU" sz="2200" dirty="0" smtClean="0"/>
              <a:t>.</a:t>
            </a:r>
            <a:endParaRPr lang="hu-HU" sz="2200" dirty="0"/>
          </a:p>
          <a:p>
            <a:pPr marL="0" indent="0" algn="just">
              <a:buNone/>
            </a:pPr>
            <a:r>
              <a:rPr lang="hu-HU" sz="2200" b="1" dirty="0" smtClean="0"/>
              <a:t>Rendes jogalkotási eljárás</a:t>
            </a:r>
          </a:p>
          <a:p>
            <a:pPr algn="just"/>
            <a:r>
              <a:rPr lang="hu-HU" sz="2200" dirty="0" smtClean="0"/>
              <a:t>A rendes jogalkotási eljárás azzal indul, hogy a Bizottság előterjeszti a javaslatát. A javaslattal kapcsolatos </a:t>
            </a:r>
            <a:r>
              <a:rPr lang="hu-HU" sz="2200" b="1" dirty="0" smtClean="0"/>
              <a:t>álláspontját a Tanács és az Európai Parlament előterjeszti</a:t>
            </a:r>
            <a:r>
              <a:rPr lang="hu-HU" sz="2200" dirty="0" smtClean="0"/>
              <a:t>, illetve reagál a Bizottság és más intézmények álláspontjára is.</a:t>
            </a:r>
          </a:p>
          <a:p>
            <a:pPr marL="0" indent="0" algn="just">
              <a:buNone/>
            </a:pPr>
            <a:endParaRPr lang="hu-HU" sz="2200" dirty="0" smtClean="0"/>
          </a:p>
          <a:p>
            <a:pPr marL="0" indent="0" algn="just">
              <a:buNone/>
            </a:pPr>
            <a:r>
              <a:rPr lang="hu-HU" sz="2200" b="1" dirty="0" smtClean="0"/>
              <a:t>Különleges jogalkotási eljárás</a:t>
            </a:r>
          </a:p>
          <a:p>
            <a:pPr algn="just"/>
            <a:r>
              <a:rPr lang="hu-HU" sz="2200" dirty="0" smtClean="0"/>
              <a:t>Különleges eljárásnak minősül a Szerződésben meghatározott </a:t>
            </a:r>
            <a:r>
              <a:rPr lang="hu-HU" sz="2200" b="1" dirty="0" smtClean="0"/>
              <a:t>rendeleteknek, irányelveknek vagy határozatoknak </a:t>
            </a:r>
            <a:r>
              <a:rPr lang="hu-HU" sz="2200" dirty="0" smtClean="0"/>
              <a:t>a </a:t>
            </a:r>
            <a:r>
              <a:rPr lang="hu-HU" sz="2200" b="1" dirty="0" smtClean="0"/>
              <a:t>Tanács közreműködésével</a:t>
            </a:r>
            <a:r>
              <a:rPr lang="hu-HU" sz="2200" dirty="0" smtClean="0"/>
              <a:t> az Európai Parlament által történő elfogadása, vagy az Európai Parlament közreműködésével a </a:t>
            </a:r>
            <a:r>
              <a:rPr lang="hu-HU" sz="2200" b="1" dirty="0" smtClean="0"/>
              <a:t>Tanács által történő elfogadása</a:t>
            </a:r>
            <a:r>
              <a:rPr lang="hu-HU" sz="2200" dirty="0" smtClean="0"/>
              <a:t>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46" y="188640"/>
            <a:ext cx="1872208" cy="91207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635389" y="1074774"/>
            <a:ext cx="2242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Forrás: </a:t>
            </a:r>
            <a:r>
              <a:rPr lang="hu-HU" sz="900" dirty="0"/>
              <a:t>https://</a:t>
            </a:r>
            <a:r>
              <a:rPr lang="hu-HU" sz="900" dirty="0" smtClean="0"/>
              <a:t>www.consilium.europa.eu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8240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u-HU" b="1" dirty="0" smtClean="0"/>
              <a:t>Jogalkotás</a:t>
            </a:r>
            <a:br>
              <a:rPr lang="hu-HU" b="1" dirty="0" smtClean="0"/>
            </a:br>
            <a:r>
              <a:rPr lang="hu-HU" sz="3200" b="1" dirty="0" smtClean="0"/>
              <a:t>A Tanács szerepe</a:t>
            </a:r>
            <a:endParaRPr lang="hu-HU" sz="3200" b="1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445224"/>
          </a:xfrm>
        </p:spPr>
        <p:txBody>
          <a:bodyPr/>
          <a:lstStyle/>
          <a:p>
            <a:pPr algn="just"/>
            <a:r>
              <a:rPr lang="hu-HU" sz="2200" b="1" dirty="0"/>
              <a:t>Az egyetértési eljárás esetén </a:t>
            </a:r>
            <a:r>
              <a:rPr lang="hu-HU" sz="2200" dirty="0"/>
              <a:t>a jogszabálynak a Tanács vagy </a:t>
            </a:r>
            <a:r>
              <a:rPr lang="hu-HU" sz="2200" dirty="0" smtClean="0"/>
              <a:t>az Európai Parlament </a:t>
            </a:r>
            <a:r>
              <a:rPr lang="hu-HU" sz="2200" dirty="0"/>
              <a:t>általi elfogadásához szükséges </a:t>
            </a:r>
            <a:r>
              <a:rPr lang="hu-HU" sz="2200" b="1" dirty="0"/>
              <a:t>a másik intézmény egyetértése</a:t>
            </a:r>
            <a:r>
              <a:rPr lang="hu-HU" sz="2200" dirty="0"/>
              <a:t>.</a:t>
            </a:r>
          </a:p>
          <a:p>
            <a:pPr algn="just"/>
            <a:r>
              <a:rPr lang="hu-HU" sz="2200" b="1" dirty="0"/>
              <a:t>A konzultációs eljárás </a:t>
            </a:r>
            <a:r>
              <a:rPr lang="hu-HU" sz="2200" dirty="0"/>
              <a:t>során a </a:t>
            </a:r>
            <a:r>
              <a:rPr lang="hu-HU" sz="2200" b="1" dirty="0"/>
              <a:t>Tanács alkotja meg a jogszabályt</a:t>
            </a:r>
            <a:r>
              <a:rPr lang="hu-HU" sz="2200" dirty="0"/>
              <a:t>, viszont előtte </a:t>
            </a:r>
            <a:r>
              <a:rPr lang="hu-HU" sz="2200" b="1" dirty="0"/>
              <a:t>konzultál </a:t>
            </a:r>
            <a:r>
              <a:rPr lang="hu-HU" sz="2200" dirty="0"/>
              <a:t>az Európai Parlamenttel (az Európai Parlament véleménye </a:t>
            </a:r>
            <a:r>
              <a:rPr lang="hu-HU" sz="2200" b="1" dirty="0"/>
              <a:t>a </a:t>
            </a:r>
            <a:r>
              <a:rPr lang="hu-HU" sz="2200" b="1" dirty="0" smtClean="0"/>
              <a:t>Tanácsot </a:t>
            </a:r>
            <a:r>
              <a:rPr lang="hu-HU" sz="2200" b="1" dirty="0"/>
              <a:t>nem köti</a:t>
            </a:r>
            <a:r>
              <a:rPr lang="hu-HU" sz="2200" dirty="0"/>
              <a:t>).</a:t>
            </a:r>
          </a:p>
          <a:p>
            <a:pPr algn="just"/>
            <a:r>
              <a:rPr lang="hu-HU" sz="2200" b="1" dirty="0"/>
              <a:t>Az </a:t>
            </a:r>
            <a:r>
              <a:rPr lang="hu-HU" sz="2200" b="1" dirty="0" smtClean="0"/>
              <a:t>Unió </a:t>
            </a:r>
            <a:r>
              <a:rPr lang="hu-HU" sz="2200" b="1" dirty="0"/>
              <a:t>éves költségvetésének elfogadása során </a:t>
            </a:r>
            <a:r>
              <a:rPr lang="hu-HU" sz="2200" dirty="0"/>
              <a:t>a </a:t>
            </a:r>
            <a:r>
              <a:rPr lang="hu-HU" sz="2200" b="1" dirty="0" smtClean="0"/>
              <a:t>Tanács </a:t>
            </a:r>
            <a:r>
              <a:rPr lang="hu-HU" sz="2200" b="1" dirty="0"/>
              <a:t>elfogadja a tervezettel kapcsolatos álláspontját</a:t>
            </a:r>
            <a:r>
              <a:rPr lang="hu-HU" sz="2200" dirty="0"/>
              <a:t>, majd </a:t>
            </a:r>
            <a:r>
              <a:rPr lang="hu-HU" sz="2200" b="1" dirty="0"/>
              <a:t>megküldi </a:t>
            </a:r>
            <a:r>
              <a:rPr lang="hu-HU" sz="2200" dirty="0"/>
              <a:t>az Európai Parlamentnek. </a:t>
            </a:r>
            <a:endParaRPr lang="hu-HU" sz="2200" dirty="0" smtClean="0"/>
          </a:p>
          <a:p>
            <a:pPr marL="1074738" indent="-174625" algn="just"/>
            <a:r>
              <a:rPr lang="hu-HU" sz="1800" dirty="0" smtClean="0"/>
              <a:t>Ha az </a:t>
            </a:r>
            <a:r>
              <a:rPr lang="hu-HU" sz="1800" b="1" dirty="0" smtClean="0"/>
              <a:t>Európai Parlament egyetért, </a:t>
            </a:r>
            <a:r>
              <a:rPr lang="hu-HU" sz="1800" dirty="0"/>
              <a:t>a költségvetés </a:t>
            </a:r>
            <a:r>
              <a:rPr lang="hu-HU" sz="1800" b="1" dirty="0"/>
              <a:t>elfogadottnak minősül</a:t>
            </a:r>
            <a:r>
              <a:rPr lang="hu-HU" sz="1800" dirty="0"/>
              <a:t>. </a:t>
            </a:r>
            <a:endParaRPr lang="hu-HU" sz="1800" dirty="0" smtClean="0"/>
          </a:p>
          <a:p>
            <a:pPr marL="1074738" indent="-174625" algn="just"/>
            <a:r>
              <a:rPr lang="hu-HU" sz="1800" dirty="0" smtClean="0"/>
              <a:t>Amennyiben az </a:t>
            </a:r>
            <a:r>
              <a:rPr lang="hu-HU" sz="1800" b="1" dirty="0" smtClean="0"/>
              <a:t>Európai Parlament </a:t>
            </a:r>
            <a:r>
              <a:rPr lang="hu-HU" sz="1800" b="1" dirty="0"/>
              <a:t>módosításokat</a:t>
            </a:r>
            <a:r>
              <a:rPr lang="hu-HU" sz="1800" dirty="0"/>
              <a:t> fogad </a:t>
            </a:r>
            <a:r>
              <a:rPr lang="hu-HU" sz="1800" dirty="0" smtClean="0"/>
              <a:t>el </a:t>
            </a:r>
            <a:r>
              <a:rPr lang="hu-HU" sz="1800" dirty="0"/>
              <a:t>a tervezet </a:t>
            </a:r>
            <a:r>
              <a:rPr lang="hu-HU" sz="1800" dirty="0" smtClean="0"/>
              <a:t>kapcsán, </a:t>
            </a:r>
            <a:r>
              <a:rPr lang="hu-HU" sz="1800" dirty="0"/>
              <a:t>egy </a:t>
            </a:r>
            <a:r>
              <a:rPr lang="hu-HU" sz="1800" b="1" dirty="0"/>
              <a:t>egyeztetőbizottság kerül létrehozásra</a:t>
            </a:r>
            <a:r>
              <a:rPr lang="hu-HU" sz="1800" dirty="0"/>
              <a:t>. </a:t>
            </a:r>
            <a:endParaRPr lang="hu-HU" sz="1800" dirty="0" smtClean="0"/>
          </a:p>
          <a:p>
            <a:pPr marL="1074738" indent="-174625" algn="just"/>
            <a:r>
              <a:rPr lang="hu-HU" sz="1800" dirty="0" smtClean="0"/>
              <a:t>Az Európai Parlamentnek </a:t>
            </a:r>
            <a:r>
              <a:rPr lang="hu-HU" sz="1800" b="1" dirty="0" smtClean="0"/>
              <a:t>meg kell állapodnia </a:t>
            </a:r>
            <a:r>
              <a:rPr lang="hu-HU" sz="1800" dirty="0"/>
              <a:t>a Tanáccsal </a:t>
            </a:r>
            <a:r>
              <a:rPr lang="hu-HU" sz="1800" dirty="0" smtClean="0"/>
              <a:t>egy </a:t>
            </a:r>
            <a:r>
              <a:rPr lang="hu-HU" sz="1800" dirty="0"/>
              <a:t>közös tervezetről. </a:t>
            </a:r>
            <a:endParaRPr lang="hu-HU" sz="1800" dirty="0" smtClean="0"/>
          </a:p>
          <a:p>
            <a:pPr marL="1074738" indent="-174625" algn="just"/>
            <a:r>
              <a:rPr lang="hu-HU" sz="1800" dirty="0" smtClean="0"/>
              <a:t>Amennyiben </a:t>
            </a:r>
            <a:r>
              <a:rPr lang="hu-HU" sz="1800" b="1" dirty="0"/>
              <a:t>megegyeztek</a:t>
            </a:r>
            <a:r>
              <a:rPr lang="hu-HU" sz="1800" dirty="0"/>
              <a:t> a költségvetés </a:t>
            </a:r>
            <a:r>
              <a:rPr lang="hu-HU" sz="1800" b="1" dirty="0"/>
              <a:t>elfogadásra kerül</a:t>
            </a:r>
            <a:r>
              <a:rPr lang="hu-HU" sz="1800" dirty="0"/>
              <a:t>, </a:t>
            </a:r>
            <a:r>
              <a:rPr lang="hu-HU" sz="1800" b="1" dirty="0"/>
              <a:t>ha nem</a:t>
            </a:r>
            <a:r>
              <a:rPr lang="hu-HU" sz="1800" dirty="0"/>
              <a:t> a Bizottság </a:t>
            </a:r>
            <a:r>
              <a:rPr lang="hu-HU" sz="1800" b="1" dirty="0"/>
              <a:t>új költségvetési tervezetet </a:t>
            </a:r>
            <a:r>
              <a:rPr lang="hu-HU" sz="1800" dirty="0"/>
              <a:t>nyújt be.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39"/>
            <a:ext cx="1872208" cy="9120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76256" y="1100716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smtClean="0"/>
              <a:t>Forrás: </a:t>
            </a:r>
            <a:r>
              <a:rPr lang="hu-HU" sz="900" dirty="0"/>
              <a:t>https://</a:t>
            </a:r>
            <a:r>
              <a:rPr lang="hu-HU" sz="900" dirty="0" smtClean="0"/>
              <a:t>www.consilium.europa.eu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5015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08712" cy="1143000"/>
          </a:xfrm>
        </p:spPr>
        <p:txBody>
          <a:bodyPr/>
          <a:lstStyle/>
          <a:p>
            <a:r>
              <a:rPr lang="hu-HU" sz="4000" b="1" dirty="0" smtClean="0"/>
              <a:t>Jogalkotás</a:t>
            </a:r>
            <a:br>
              <a:rPr lang="hu-HU" sz="4000" b="1" dirty="0" smtClean="0"/>
            </a:br>
            <a:r>
              <a:rPr lang="hu-HU" sz="2800" b="1" dirty="0" smtClean="0"/>
              <a:t>Az Európai Parlament szerepe</a:t>
            </a:r>
            <a:endParaRPr lang="hu-HU" sz="2800" b="1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301208"/>
          </a:xfrm>
        </p:spPr>
        <p:txBody>
          <a:bodyPr/>
          <a:lstStyle/>
          <a:p>
            <a:pPr algn="just"/>
            <a:r>
              <a:rPr lang="hu-HU" sz="2000" dirty="0" smtClean="0"/>
              <a:t>Az Európai Parlamentet tartják a </a:t>
            </a:r>
            <a:r>
              <a:rPr lang="hu-HU" sz="2000" b="1" dirty="0" smtClean="0"/>
              <a:t>demokratikus </a:t>
            </a:r>
            <a:r>
              <a:rPr lang="hu-HU" sz="2000" b="1" dirty="0"/>
              <a:t>legitimáció </a:t>
            </a:r>
            <a:r>
              <a:rPr lang="hu-HU" sz="2000" b="1" dirty="0" smtClean="0"/>
              <a:t>szervének</a:t>
            </a:r>
            <a:r>
              <a:rPr lang="hu-HU" sz="2000" dirty="0" smtClean="0"/>
              <a:t> </a:t>
            </a:r>
            <a:r>
              <a:rPr lang="hu-HU" sz="2000" dirty="0"/>
              <a:t>az Európai Unióban. </a:t>
            </a:r>
            <a:r>
              <a:rPr lang="hu-HU" sz="2000" dirty="0" smtClean="0"/>
              <a:t>A Lisszaboni </a:t>
            </a:r>
            <a:r>
              <a:rPr lang="hu-HU" sz="2000" dirty="0"/>
              <a:t>S</a:t>
            </a:r>
            <a:r>
              <a:rPr lang="hu-HU" sz="2000" dirty="0" smtClean="0"/>
              <a:t>zerződés által a jogalkotási </a:t>
            </a:r>
            <a:r>
              <a:rPr lang="hu-HU" sz="2000" dirty="0"/>
              <a:t>eljárásokban a Tanács </a:t>
            </a:r>
            <a:r>
              <a:rPr lang="hu-HU" sz="2000" b="1" dirty="0" err="1" smtClean="0"/>
              <a:t>társjogalkotójának</a:t>
            </a:r>
            <a:r>
              <a:rPr lang="hu-HU" sz="2000" b="1" dirty="0" smtClean="0"/>
              <a:t> </a:t>
            </a:r>
            <a:r>
              <a:rPr lang="hu-HU" sz="2000" b="1" dirty="0"/>
              <a:t>minősül</a:t>
            </a:r>
            <a:r>
              <a:rPr lang="hu-HU" sz="2000" dirty="0"/>
              <a:t>. </a:t>
            </a:r>
            <a:endParaRPr lang="hu-HU" sz="2000" dirty="0" smtClean="0"/>
          </a:p>
          <a:p>
            <a:pPr marL="0" indent="0" algn="just">
              <a:buNone/>
            </a:pPr>
            <a:endParaRPr lang="hu-HU" sz="2000" dirty="0"/>
          </a:p>
          <a:p>
            <a:pPr marL="0" indent="0" algn="just">
              <a:buNone/>
            </a:pPr>
            <a:r>
              <a:rPr lang="hu-HU" sz="2000" b="1" dirty="0" smtClean="0"/>
              <a:t>Rendes jogalkotási eljárás</a:t>
            </a:r>
          </a:p>
          <a:p>
            <a:pPr algn="just"/>
            <a:r>
              <a:rPr lang="hu-HU" sz="2000" dirty="0" smtClean="0"/>
              <a:t>A rendes jogalkotási eljárás során a Bizottság által </a:t>
            </a:r>
            <a:r>
              <a:rPr lang="hu-HU" sz="2000" dirty="0"/>
              <a:t>javasolt jogszabályt </a:t>
            </a:r>
            <a:r>
              <a:rPr lang="hu-HU" sz="2000" dirty="0" smtClean="0"/>
              <a:t>az </a:t>
            </a:r>
            <a:r>
              <a:rPr lang="hu-HU" sz="2000" b="1" dirty="0" smtClean="0"/>
              <a:t>Európai  </a:t>
            </a:r>
            <a:r>
              <a:rPr lang="hu-HU" sz="2000" b="1" dirty="0"/>
              <a:t>Parlament </a:t>
            </a:r>
            <a:r>
              <a:rPr lang="hu-HU" sz="2000" dirty="0"/>
              <a:t>és a Tanács </a:t>
            </a:r>
            <a:r>
              <a:rPr lang="hu-HU" sz="2000" b="1" dirty="0" smtClean="0"/>
              <a:t>áttanulmányozza</a:t>
            </a:r>
            <a:r>
              <a:rPr lang="hu-HU" sz="2000" dirty="0" smtClean="0"/>
              <a:t>, </a:t>
            </a:r>
            <a:r>
              <a:rPr lang="hu-HU" sz="2000" dirty="0"/>
              <a:t>és </a:t>
            </a:r>
            <a:r>
              <a:rPr lang="hu-HU" sz="2000" dirty="0" smtClean="0"/>
              <a:t>ha kell </a:t>
            </a:r>
            <a:r>
              <a:rPr lang="hu-HU" sz="2000" b="1" dirty="0" smtClean="0"/>
              <a:t>módosításokat javasol</a:t>
            </a:r>
            <a:r>
              <a:rPr lang="hu-HU" sz="2000" dirty="0" smtClean="0"/>
              <a:t>.</a:t>
            </a:r>
          </a:p>
          <a:p>
            <a:pPr algn="just"/>
            <a:r>
              <a:rPr lang="hu-HU" sz="2000" dirty="0" smtClean="0"/>
              <a:t>Ha két intézmény </a:t>
            </a:r>
            <a:r>
              <a:rPr lang="hu-HU" sz="2000" b="1" dirty="0" smtClean="0"/>
              <a:t>egyetért a módosításokkal</a:t>
            </a:r>
            <a:r>
              <a:rPr lang="hu-HU" sz="2000" dirty="0" smtClean="0"/>
              <a:t>, </a:t>
            </a:r>
            <a:r>
              <a:rPr lang="hu-HU" sz="2000" dirty="0"/>
              <a:t>akkor a jogszabályt </a:t>
            </a:r>
            <a:r>
              <a:rPr lang="hu-HU" sz="2000" b="1" dirty="0"/>
              <a:t>el lehet fogadni</a:t>
            </a:r>
            <a:r>
              <a:rPr lang="hu-HU" sz="2000" dirty="0"/>
              <a:t>. </a:t>
            </a:r>
            <a:endParaRPr lang="hu-HU" sz="2000" dirty="0" smtClean="0"/>
          </a:p>
          <a:p>
            <a:pPr algn="just"/>
            <a:r>
              <a:rPr lang="hu-HU" sz="2000" dirty="0" smtClean="0"/>
              <a:t>Ha az Európai Parlament </a:t>
            </a:r>
            <a:r>
              <a:rPr lang="hu-HU" sz="2000" dirty="0"/>
              <a:t>vagy a Tanács </a:t>
            </a:r>
            <a:r>
              <a:rPr lang="hu-HU" sz="2000" b="1" dirty="0"/>
              <a:t>nem ért egyet </a:t>
            </a:r>
            <a:r>
              <a:rPr lang="hu-HU" sz="2000" dirty="0"/>
              <a:t>a másik </a:t>
            </a:r>
            <a:r>
              <a:rPr lang="hu-HU" sz="2000" dirty="0" smtClean="0"/>
              <a:t>féllel, akkor kerül sor a </a:t>
            </a:r>
            <a:r>
              <a:rPr lang="hu-HU" sz="2000" b="1" dirty="0" smtClean="0"/>
              <a:t>második </a:t>
            </a:r>
            <a:r>
              <a:rPr lang="hu-HU" sz="2000" b="1" dirty="0"/>
              <a:t>olvasatra</a:t>
            </a:r>
            <a:r>
              <a:rPr lang="hu-HU" sz="2000" dirty="0"/>
              <a:t>. </a:t>
            </a:r>
            <a:endParaRPr lang="hu-HU" sz="2000" dirty="0" smtClean="0"/>
          </a:p>
          <a:p>
            <a:pPr algn="just"/>
            <a:r>
              <a:rPr lang="hu-HU" sz="2000" dirty="0" smtClean="0"/>
              <a:t>Ha a </a:t>
            </a:r>
            <a:r>
              <a:rPr lang="hu-HU" sz="2000" dirty="0"/>
              <a:t>második olvasat után </a:t>
            </a:r>
            <a:r>
              <a:rPr lang="hu-HU" sz="2000" b="1" dirty="0"/>
              <a:t>sem </a:t>
            </a:r>
            <a:r>
              <a:rPr lang="hu-HU" sz="2000" b="1" dirty="0" smtClean="0"/>
              <a:t>jutnak megállapodásra</a:t>
            </a:r>
            <a:r>
              <a:rPr lang="hu-HU" sz="2000" dirty="0" smtClean="0"/>
              <a:t>, </a:t>
            </a:r>
            <a:r>
              <a:rPr lang="hu-HU" sz="2000" dirty="0"/>
              <a:t>a javaslatot </a:t>
            </a:r>
            <a:r>
              <a:rPr lang="hu-HU" sz="2000" b="1" dirty="0" smtClean="0"/>
              <a:t>egyeztetőbizottság </a:t>
            </a:r>
            <a:r>
              <a:rPr lang="hu-HU" sz="2000" b="1" dirty="0"/>
              <a:t>elé utalják</a:t>
            </a:r>
            <a:r>
              <a:rPr lang="hu-HU" sz="2000" dirty="0"/>
              <a:t>, </a:t>
            </a:r>
            <a:r>
              <a:rPr lang="hu-HU" sz="2000" dirty="0" smtClean="0"/>
              <a:t>amelyet </a:t>
            </a:r>
            <a:r>
              <a:rPr lang="hu-HU" sz="2000" dirty="0"/>
              <a:t>fele-fele arányban </a:t>
            </a:r>
            <a:r>
              <a:rPr lang="hu-HU" sz="2000" dirty="0" smtClean="0"/>
              <a:t>a </a:t>
            </a:r>
            <a:r>
              <a:rPr lang="hu-HU" sz="2000" dirty="0"/>
              <a:t>Parlament és a Tanács </a:t>
            </a:r>
            <a:r>
              <a:rPr lang="hu-HU" sz="2000" dirty="0" smtClean="0"/>
              <a:t>képviselői alkotják.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59" y="-112774"/>
            <a:ext cx="2160240" cy="148854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821872" y="1212730"/>
            <a:ext cx="2790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https://</a:t>
            </a:r>
            <a:r>
              <a:rPr lang="hu-HU" sz="1050" dirty="0" smtClean="0"/>
              <a:t>www.europarl.europa.eu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14280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5832648" cy="1143000"/>
          </a:xfrm>
        </p:spPr>
        <p:txBody>
          <a:bodyPr/>
          <a:lstStyle/>
          <a:p>
            <a:r>
              <a:rPr lang="hu-HU" sz="3600" b="1" dirty="0" smtClean="0"/>
              <a:t>Jogalkotás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2800" b="1" dirty="0" smtClean="0"/>
              <a:t>Az Európai Parlament szerepe</a:t>
            </a:r>
            <a:endParaRPr lang="hu-HU" sz="2800" b="1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23528" y="1488540"/>
            <a:ext cx="8640960" cy="5225443"/>
          </a:xfrm>
        </p:spPr>
        <p:txBody>
          <a:bodyPr/>
          <a:lstStyle/>
          <a:p>
            <a:pPr algn="just"/>
            <a:r>
              <a:rPr lang="hu-HU" sz="2000" dirty="0" smtClean="0"/>
              <a:t>Az egyeztetőbizottság miután </a:t>
            </a:r>
            <a:r>
              <a:rPr lang="hu-HU" sz="2000" b="1" dirty="0" smtClean="0"/>
              <a:t>elfogadta a közös szövegjavaslatot</a:t>
            </a:r>
            <a:r>
              <a:rPr lang="hu-HU" sz="2000" dirty="0" smtClean="0"/>
              <a:t>,</a:t>
            </a:r>
            <a:r>
              <a:rPr lang="hu-HU" sz="2000" b="1" dirty="0" smtClean="0"/>
              <a:t> </a:t>
            </a:r>
            <a:r>
              <a:rPr lang="hu-HU" sz="2000" dirty="0" smtClean="0"/>
              <a:t>a javaslat </a:t>
            </a:r>
            <a:r>
              <a:rPr lang="hu-HU" sz="2000" b="1" dirty="0"/>
              <a:t>harmadik olvasatra </a:t>
            </a:r>
            <a:r>
              <a:rPr lang="hu-HU" sz="2000" dirty="0" smtClean="0"/>
              <a:t>az Európai </a:t>
            </a:r>
            <a:r>
              <a:rPr lang="hu-HU" sz="2000" dirty="0"/>
              <a:t>Parlament és a Tanács elé kerül. </a:t>
            </a:r>
            <a:endParaRPr lang="hu-HU" sz="2000" dirty="0" smtClean="0"/>
          </a:p>
          <a:p>
            <a:pPr algn="just"/>
            <a:r>
              <a:rPr lang="hu-HU" sz="2000" dirty="0" smtClean="0"/>
              <a:t>A </a:t>
            </a:r>
            <a:r>
              <a:rPr lang="hu-HU" sz="2000" dirty="0"/>
              <a:t>két intézmény ezek után </a:t>
            </a:r>
            <a:r>
              <a:rPr lang="hu-HU" sz="2000" dirty="0" smtClean="0"/>
              <a:t>vagy </a:t>
            </a:r>
            <a:r>
              <a:rPr lang="hu-HU" sz="2000" b="1" dirty="0" smtClean="0"/>
              <a:t>megszavazza </a:t>
            </a:r>
            <a:r>
              <a:rPr lang="hu-HU" sz="2000" b="1" dirty="0"/>
              <a:t>a jogszabály </a:t>
            </a:r>
            <a:r>
              <a:rPr lang="hu-HU" sz="2000" b="1" dirty="0" smtClean="0"/>
              <a:t>elfogadását</a:t>
            </a:r>
            <a:r>
              <a:rPr lang="hu-HU" sz="2000" dirty="0" smtClean="0"/>
              <a:t>, vagy </a:t>
            </a:r>
            <a:r>
              <a:rPr lang="hu-HU" sz="2000" b="1" dirty="0" smtClean="0"/>
              <a:t>nem szavazzák </a:t>
            </a:r>
            <a:r>
              <a:rPr lang="hu-HU" sz="2000" dirty="0" smtClean="0"/>
              <a:t>meg. </a:t>
            </a:r>
            <a:r>
              <a:rPr lang="hu-HU" sz="2000" b="1" dirty="0" smtClean="0"/>
              <a:t>Így nem </a:t>
            </a:r>
            <a:r>
              <a:rPr lang="hu-HU" sz="2000" b="1" dirty="0"/>
              <a:t>jön létre jogszabály</a:t>
            </a:r>
            <a:r>
              <a:rPr lang="hu-HU" sz="2000" dirty="0" smtClean="0"/>
              <a:t>.</a:t>
            </a:r>
          </a:p>
          <a:p>
            <a:pPr marL="0" indent="0" algn="just">
              <a:buNone/>
            </a:pPr>
            <a:endParaRPr lang="hu-HU" sz="2000" b="1" dirty="0" smtClean="0"/>
          </a:p>
          <a:p>
            <a:pPr marL="0" indent="0" algn="just">
              <a:buNone/>
            </a:pPr>
            <a:r>
              <a:rPr lang="hu-HU" sz="2000" b="1" dirty="0" smtClean="0"/>
              <a:t>Különleges </a:t>
            </a:r>
            <a:r>
              <a:rPr lang="hu-HU" sz="2000" b="1" dirty="0"/>
              <a:t>jogalkotási </a:t>
            </a:r>
            <a:r>
              <a:rPr lang="hu-HU" sz="2000" b="1" dirty="0" smtClean="0"/>
              <a:t>eljárások</a:t>
            </a:r>
            <a:endParaRPr lang="hu-HU" sz="2000" b="1" dirty="0"/>
          </a:p>
          <a:p>
            <a:pPr algn="just"/>
            <a:r>
              <a:rPr lang="hu-HU" sz="2000" dirty="0"/>
              <a:t>Ebbe a jogalkotási körbe tartoznak az </a:t>
            </a:r>
            <a:r>
              <a:rPr lang="hu-HU" sz="2000" b="1" dirty="0"/>
              <a:t>Európai Parlament saját kezdeményezésű rendeletalkotási aktusai</a:t>
            </a:r>
            <a:r>
              <a:rPr lang="hu-HU" sz="2000" dirty="0"/>
              <a:t>. </a:t>
            </a:r>
          </a:p>
          <a:p>
            <a:pPr algn="just"/>
            <a:r>
              <a:rPr lang="hu-HU" sz="2000" dirty="0"/>
              <a:t>Az Európai </a:t>
            </a:r>
            <a:r>
              <a:rPr lang="hu-HU" sz="2000" dirty="0" smtClean="0"/>
              <a:t>Parlament – a </a:t>
            </a:r>
            <a:r>
              <a:rPr lang="hu-HU" sz="2000" dirty="0"/>
              <a:t>Bizottság véleménye kikérése után és a Tanács </a:t>
            </a:r>
            <a:r>
              <a:rPr lang="hu-HU" sz="2000" dirty="0" smtClean="0"/>
              <a:t>egyetértésével – </a:t>
            </a:r>
            <a:r>
              <a:rPr lang="hu-HU" sz="2000" b="1" dirty="0" smtClean="0"/>
              <a:t>meghatározza </a:t>
            </a:r>
            <a:r>
              <a:rPr lang="hu-HU" sz="2000" b="1" dirty="0"/>
              <a:t>a tagjai és az európai ombudsman feladatát illető szabályokat és általános feltételeket</a:t>
            </a:r>
            <a:r>
              <a:rPr lang="hu-HU" sz="2000" dirty="0"/>
              <a:t>.</a:t>
            </a:r>
          </a:p>
          <a:p>
            <a:pPr algn="just"/>
            <a:r>
              <a:rPr lang="hu-HU" sz="2000" dirty="0"/>
              <a:t>A </a:t>
            </a:r>
            <a:r>
              <a:rPr lang="hu-HU" sz="2000" b="1" dirty="0"/>
              <a:t>költségvetés elfogadása is különleges jogalkotási eljárásnak minősül</a:t>
            </a:r>
            <a:r>
              <a:rPr lang="hu-HU" sz="2000" dirty="0"/>
              <a:t>, amelyben az Európai Parlamentnek is szerepe van (ezt részletesebben a Tanács szerepénél </a:t>
            </a:r>
            <a:r>
              <a:rPr lang="hu-HU" sz="2000" dirty="0" smtClean="0"/>
              <a:t>tárgyaltuk -</a:t>
            </a:r>
            <a:r>
              <a:rPr lang="hu-HU" sz="2000" dirty="0"/>
              <a:t>6. dia).</a:t>
            </a:r>
          </a:p>
          <a:p>
            <a:pPr marL="0" indent="0" algn="just">
              <a:buNone/>
            </a:pPr>
            <a:endParaRPr lang="hu-HU" sz="20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160240" cy="148854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21873" y="1235015"/>
            <a:ext cx="2574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https://</a:t>
            </a:r>
            <a:r>
              <a:rPr lang="hu-HU" sz="1050" dirty="0" smtClean="0"/>
              <a:t>www.europarl.europa.eu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887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/>
              <a:t>A Lisszaboni Szerződés óta kezdeményezési joga lehet bizonyos </a:t>
            </a:r>
            <a:r>
              <a:rPr lang="hu-HU" sz="2000" dirty="0" smtClean="0"/>
              <a:t>területeken </a:t>
            </a:r>
            <a:r>
              <a:rPr lang="hu-HU" sz="2000" dirty="0"/>
              <a:t>a </a:t>
            </a:r>
            <a:r>
              <a:rPr lang="hu-HU" sz="2000" b="1" dirty="0"/>
              <a:t>tagállamoknak</a:t>
            </a:r>
            <a:r>
              <a:rPr lang="hu-HU" sz="2000" dirty="0"/>
              <a:t>, az </a:t>
            </a:r>
            <a:r>
              <a:rPr lang="hu-HU" sz="2000" b="1" dirty="0"/>
              <a:t>Európai Központi Banknak</a:t>
            </a:r>
            <a:r>
              <a:rPr lang="hu-HU" sz="2000" dirty="0"/>
              <a:t>, az </a:t>
            </a:r>
            <a:r>
              <a:rPr lang="hu-HU" sz="2000" b="1" dirty="0"/>
              <a:t>Európai Unió </a:t>
            </a:r>
            <a:r>
              <a:rPr lang="hu-HU" sz="2000" b="1" dirty="0" smtClean="0"/>
              <a:t>Bíróságának</a:t>
            </a:r>
            <a:r>
              <a:rPr lang="hu-HU" sz="2000" dirty="0" smtClean="0"/>
              <a:t>, a </a:t>
            </a:r>
            <a:r>
              <a:rPr lang="hu-HU" sz="2000" b="1" dirty="0"/>
              <a:t>külügyi és biztonságpolitikai főképviselőnek</a:t>
            </a:r>
            <a:r>
              <a:rPr lang="hu-HU" sz="2000" dirty="0"/>
              <a:t>, </a:t>
            </a:r>
            <a:r>
              <a:rPr lang="hu-HU" sz="2000" dirty="0" smtClean="0"/>
              <a:t>illetve az </a:t>
            </a:r>
            <a:r>
              <a:rPr lang="hu-HU" sz="2000" b="1" dirty="0"/>
              <a:t>Európai Beruházási Banknak</a:t>
            </a:r>
            <a:r>
              <a:rPr lang="hu-HU" sz="2000" dirty="0" smtClean="0"/>
              <a:t>.</a:t>
            </a:r>
          </a:p>
          <a:p>
            <a:pPr algn="just"/>
            <a:endParaRPr lang="hu-HU" sz="2000" dirty="0"/>
          </a:p>
          <a:p>
            <a:pPr marL="0" indent="0" algn="just">
              <a:buNone/>
            </a:pPr>
            <a:r>
              <a:rPr lang="hu-HU" sz="2000" dirty="0"/>
              <a:t>A </a:t>
            </a:r>
            <a:r>
              <a:rPr lang="hu-HU" sz="2000" b="1" dirty="0"/>
              <a:t>Lisszaboni Szerződés másik </a:t>
            </a:r>
            <a:r>
              <a:rPr lang="hu-HU" sz="2000" b="1" dirty="0" smtClean="0"/>
              <a:t>kiemelkedő </a:t>
            </a:r>
            <a:r>
              <a:rPr lang="hu-HU" sz="2000" b="1" dirty="0"/>
              <a:t>újítása</a:t>
            </a:r>
            <a:r>
              <a:rPr lang="hu-HU" sz="2000" dirty="0"/>
              <a:t>, hogy jogalkotásban szerep jut </a:t>
            </a:r>
            <a:r>
              <a:rPr lang="hu-HU" sz="2000" b="1" dirty="0"/>
              <a:t>a nemzeti parlamenteknek is, </a:t>
            </a:r>
            <a:r>
              <a:rPr lang="hu-HU" sz="2000" b="1" dirty="0" smtClean="0"/>
              <a:t>azáltal, hogy </a:t>
            </a:r>
            <a:r>
              <a:rPr lang="hu-HU" sz="2000" b="1" dirty="0"/>
              <a:t>kézhez kapják az uniós jogalkotási aktusok tervezeteit</a:t>
            </a:r>
            <a:r>
              <a:rPr lang="hu-HU" sz="2000" dirty="0"/>
              <a:t>. A nemzeti parlamentek </a:t>
            </a:r>
            <a:r>
              <a:rPr lang="hu-HU" sz="2000" b="1" dirty="0"/>
              <a:t>nyolc héten belül fogalmazhatják meg indokolt véleményüket</a:t>
            </a:r>
            <a:r>
              <a:rPr lang="hu-HU" sz="2000" dirty="0"/>
              <a:t>.</a:t>
            </a:r>
          </a:p>
          <a:p>
            <a:pPr algn="just"/>
            <a:endParaRPr lang="hu-HU" sz="1800" dirty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261118" y="188640"/>
            <a:ext cx="4752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+mj-lt"/>
              </a:rPr>
              <a:t>Jogalkotás</a:t>
            </a:r>
          </a:p>
          <a:p>
            <a:pPr algn="ctr"/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472133" y="4747659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További információkért klikk: </a:t>
            </a:r>
            <a:r>
              <a:rPr lang="hu-HU" dirty="0">
                <a:hlinkClick r:id="rId2"/>
              </a:rPr>
              <a:t>LINK</a:t>
            </a:r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98" y="2132856"/>
            <a:ext cx="3675900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8306</TotalTime>
  <Words>3289</Words>
  <Application>Microsoft Office PowerPoint</Application>
  <PresentationFormat>Diavetítés a képernyőre (4:3 oldalarány)</PresentationFormat>
  <Paragraphs>227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Office-téma</vt:lpstr>
      <vt:lpstr>Jogalkotás, döntéshozatal az Európai Unióban</vt:lpstr>
      <vt:lpstr>Jogalkotás</vt:lpstr>
      <vt:lpstr>Jogalkotás Az Európai Bizottság szerepe</vt:lpstr>
      <vt:lpstr>Jogalkotás Az Európai Bizottság szerepe</vt:lpstr>
      <vt:lpstr>Jogalkotás A Tanács szerepe</vt:lpstr>
      <vt:lpstr>Jogalkotás A Tanács szerepe</vt:lpstr>
      <vt:lpstr>Jogalkotás Az Európai Parlament szerepe</vt:lpstr>
      <vt:lpstr>Jogalkotás Az Európai Parlament szerepe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dmjvph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Köztársaság alkotmányos berendezkedése és közigazgatási rendszere</dc:title>
  <dc:creator>Dr. Tábikné Dr. Bárdos Ildikó</dc:creator>
  <cp:lastModifiedBy>Brenner-Katona Katalin</cp:lastModifiedBy>
  <cp:revision>305</cp:revision>
  <dcterms:created xsi:type="dcterms:W3CDTF">2010-04-21T07:27:43Z</dcterms:created>
  <dcterms:modified xsi:type="dcterms:W3CDTF">2020-04-14T07:47:46Z</dcterms:modified>
</cp:coreProperties>
</file>